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88" r:id="rId3"/>
    <p:sldId id="296" r:id="rId4"/>
    <p:sldId id="313" r:id="rId5"/>
    <p:sldId id="314" r:id="rId6"/>
    <p:sldId id="315" r:id="rId7"/>
    <p:sldId id="317" r:id="rId8"/>
    <p:sldId id="319" r:id="rId9"/>
    <p:sldId id="318" r:id="rId10"/>
    <p:sldId id="320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>
      <p:cViewPr varScale="1">
        <p:scale>
          <a:sx n="90" d="100"/>
          <a:sy n="90" d="100"/>
        </p:scale>
        <p:origin x="1498" y="55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AB245-1993-40B4-B662-96DAE27885AE}" type="datetimeFigureOut">
              <a:rPr lang="en-GB" smtClean="0"/>
              <a:t>22/06/2019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EEF88-811E-455F-A2D9-F573AE31DA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56273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AB245-1993-40B4-B662-96DAE27885AE}" type="datetimeFigureOut">
              <a:rPr lang="en-GB" smtClean="0"/>
              <a:t>22/06/2019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EEF88-811E-455F-A2D9-F573AE31DA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58078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AB245-1993-40B4-B662-96DAE27885AE}" type="datetimeFigureOut">
              <a:rPr lang="en-GB" smtClean="0"/>
              <a:t>22/06/2019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EEF88-811E-455F-A2D9-F573AE31DA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8383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AB245-1993-40B4-B662-96DAE27885AE}" type="datetimeFigureOut">
              <a:rPr lang="en-GB" smtClean="0"/>
              <a:t>22/06/2019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EEF88-811E-455F-A2D9-F573AE31DA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48462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AB245-1993-40B4-B662-96DAE27885AE}" type="datetimeFigureOut">
              <a:rPr lang="en-GB" smtClean="0"/>
              <a:t>22/06/2019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EEF88-811E-455F-A2D9-F573AE31DA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03820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AB245-1993-40B4-B662-96DAE27885AE}" type="datetimeFigureOut">
              <a:rPr lang="en-GB" smtClean="0"/>
              <a:t>22/06/2019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EEF88-811E-455F-A2D9-F573AE31DA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09404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AB245-1993-40B4-B662-96DAE27885AE}" type="datetimeFigureOut">
              <a:rPr lang="en-GB" smtClean="0"/>
              <a:t>22/06/2019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EEF88-811E-455F-A2D9-F573AE31DA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86691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AB245-1993-40B4-B662-96DAE27885AE}" type="datetimeFigureOut">
              <a:rPr lang="en-GB" smtClean="0"/>
              <a:t>22/06/2019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EEF88-811E-455F-A2D9-F573AE31DA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50084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AB245-1993-40B4-B662-96DAE27885AE}" type="datetimeFigureOut">
              <a:rPr lang="en-GB" smtClean="0"/>
              <a:t>22/06/2019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EEF88-811E-455F-A2D9-F573AE31DA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5835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AB245-1993-40B4-B662-96DAE27885AE}" type="datetimeFigureOut">
              <a:rPr lang="en-GB" smtClean="0"/>
              <a:t>22/06/2019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EEF88-811E-455F-A2D9-F573AE31DA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63674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AB245-1993-40B4-B662-96DAE27885AE}" type="datetimeFigureOut">
              <a:rPr lang="en-GB" smtClean="0"/>
              <a:t>22/06/2019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EEF88-811E-455F-A2D9-F573AE31DA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62959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6AB245-1993-40B4-B662-96DAE27885AE}" type="datetimeFigureOut">
              <a:rPr lang="en-GB" smtClean="0"/>
              <a:t>22/06/2019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0EEF88-811E-455F-A2D9-F573AE31DA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91998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055717" y="5376368"/>
            <a:ext cx="7032567" cy="76944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GB" sz="4400" b="1" dirty="0">
                <a:latin typeface="Albertus Medium" panose="020E06020303040203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His Victorious Resurrection</a:t>
            </a:r>
            <a:endParaRPr lang="en-GB" sz="4400" dirty="0">
              <a:latin typeface="Albertus Medium" panose="020E06020303040203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3BB8A9A-CEBE-47A3-85AA-FF86BBDBA6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404664"/>
            <a:ext cx="8208912" cy="46175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242395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2297" y="290310"/>
            <a:ext cx="7099069" cy="873470"/>
          </a:xfrm>
        </p:spPr>
        <p:txBody>
          <a:bodyPr>
            <a:normAutofit/>
          </a:bodyPr>
          <a:lstStyle/>
          <a:p>
            <a:r>
              <a:rPr lang="en-GB" b="1" u="sng" dirty="0">
                <a:latin typeface="Taffy" panose="03050402030202030204" pitchFamily="66" charset="0"/>
              </a:rPr>
              <a:t>His Victorious Resurrection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62297" y="1404851"/>
            <a:ext cx="7099068" cy="5120640"/>
          </a:xfrm>
        </p:spPr>
        <p:txBody>
          <a:bodyPr>
            <a:normAutofit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en-GB" sz="3200" dirty="0">
                <a:latin typeface="Taffy" panose="03050402030202030204" pitchFamily="66" charset="0"/>
              </a:rPr>
              <a:t> The </a:t>
            </a:r>
            <a:r>
              <a:rPr lang="en-GB" sz="3200" b="1" dirty="0">
                <a:latin typeface="Taffy" panose="03050402030202030204" pitchFamily="66" charset="0"/>
              </a:rPr>
              <a:t>Centrality</a:t>
            </a:r>
            <a:r>
              <a:rPr lang="en-GB" sz="3200" dirty="0">
                <a:latin typeface="Taffy" panose="03050402030202030204" pitchFamily="66" charset="0"/>
              </a:rPr>
              <a:t> of the Resurrection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GB" sz="2800" dirty="0">
                <a:latin typeface="Taffy" panose="03050402030202030204" pitchFamily="66" charset="0"/>
              </a:rPr>
              <a:t>SIX serious issues [1 Corinthians 15]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GB" sz="3200" dirty="0">
                <a:latin typeface="Taffy" panose="03050402030202030204" pitchFamily="66" charset="0"/>
              </a:rPr>
              <a:t> The </a:t>
            </a:r>
            <a:r>
              <a:rPr lang="en-GB" sz="3200" b="1" dirty="0">
                <a:latin typeface="Taffy" panose="03050402030202030204" pitchFamily="66" charset="0"/>
              </a:rPr>
              <a:t>Certainty</a:t>
            </a:r>
            <a:r>
              <a:rPr lang="en-GB" sz="3200" dirty="0">
                <a:latin typeface="Taffy" panose="03050402030202030204" pitchFamily="66" charset="0"/>
              </a:rPr>
              <a:t> of the Resurrection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GB" sz="2800" dirty="0">
                <a:latin typeface="Taffy" panose="03050402030202030204" pitchFamily="66" charset="0"/>
              </a:rPr>
              <a:t>GRAVE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GB" sz="2800" dirty="0">
                <a:latin typeface="Taffy" panose="03050402030202030204" pitchFamily="66" charset="0"/>
              </a:rPr>
              <a:t>GROUPS of Witnesses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GB" sz="2800" dirty="0">
                <a:latin typeface="Taffy" panose="03050402030202030204" pitchFamily="66" charset="0"/>
              </a:rPr>
              <a:t>GRACE of God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GB" sz="3200" dirty="0">
                <a:latin typeface="Taffy" panose="03050402030202030204" pitchFamily="66" charset="0"/>
              </a:rPr>
              <a:t> The </a:t>
            </a:r>
            <a:r>
              <a:rPr lang="en-GB" sz="3200" b="1" dirty="0">
                <a:latin typeface="Taffy" panose="03050402030202030204" pitchFamily="66" charset="0"/>
              </a:rPr>
              <a:t>Consequences</a:t>
            </a:r>
            <a:r>
              <a:rPr lang="en-GB" sz="3200" dirty="0">
                <a:latin typeface="Taffy" panose="03050402030202030204" pitchFamily="66" charset="0"/>
              </a:rPr>
              <a:t> of the Resurrection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GB" sz="2800" dirty="0">
                <a:latin typeface="Taffy" panose="03050402030202030204" pitchFamily="66" charset="0"/>
              </a:rPr>
              <a:t>SATISFACTION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GB" sz="2800" dirty="0">
                <a:latin typeface="Taffy" panose="03050402030202030204" pitchFamily="66" charset="0"/>
              </a:rPr>
              <a:t>SAINT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14E9A0E-5C54-468B-B848-C46224AD383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56" t="18714" b="53217"/>
          <a:stretch/>
        </p:blipFill>
        <p:spPr>
          <a:xfrm rot="16200000">
            <a:off x="-2780928" y="2780928"/>
            <a:ext cx="6858000" cy="12961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453732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2297" y="290310"/>
            <a:ext cx="7099069" cy="873470"/>
          </a:xfrm>
        </p:spPr>
        <p:txBody>
          <a:bodyPr>
            <a:normAutofit/>
          </a:bodyPr>
          <a:lstStyle/>
          <a:p>
            <a:r>
              <a:rPr lang="en-GB" sz="3800" b="1" u="sng" dirty="0">
                <a:latin typeface="Taffy" panose="03050402030202030204" pitchFamily="66" charset="0"/>
              </a:rPr>
              <a:t>The Centrality of the Resurrection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62297" y="1404851"/>
            <a:ext cx="7099068" cy="5120640"/>
          </a:xfrm>
        </p:spPr>
        <p:txBody>
          <a:bodyPr>
            <a:normAutofit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en-GB" sz="3200" b="1" dirty="0">
                <a:latin typeface="Taffy" panose="03050402030202030204" pitchFamily="66" charset="0"/>
              </a:rPr>
              <a:t>1 Corinthians 15.3–5: </a:t>
            </a:r>
            <a:r>
              <a:rPr lang="en-GB" sz="3200" dirty="0">
                <a:latin typeface="Taffy" panose="03050402030202030204" pitchFamily="66" charset="0"/>
              </a:rPr>
              <a:t>For I delivered unto you first of all that which I also received, how </a:t>
            </a:r>
            <a:r>
              <a:rPr lang="en-GB" sz="3200" u="sng" dirty="0">
                <a:latin typeface="Taffy" panose="03050402030202030204" pitchFamily="66" charset="0"/>
              </a:rPr>
              <a:t>that</a:t>
            </a:r>
            <a:r>
              <a:rPr lang="en-GB" sz="3200" dirty="0">
                <a:latin typeface="Taffy" panose="03050402030202030204" pitchFamily="66" charset="0"/>
              </a:rPr>
              <a:t> Christ died for our sins </a:t>
            </a:r>
            <a:r>
              <a:rPr lang="en-GB" sz="3200" b="1" dirty="0">
                <a:latin typeface="Taffy" panose="03050402030202030204" pitchFamily="66" charset="0"/>
              </a:rPr>
              <a:t>according to the scriptures</a:t>
            </a:r>
            <a:r>
              <a:rPr lang="en-GB" sz="3200" dirty="0">
                <a:latin typeface="Taffy" panose="03050402030202030204" pitchFamily="66" charset="0"/>
              </a:rPr>
              <a:t>; And </a:t>
            </a:r>
            <a:r>
              <a:rPr lang="en-GB" sz="3200" u="sng" dirty="0">
                <a:latin typeface="Taffy" panose="03050402030202030204" pitchFamily="66" charset="0"/>
              </a:rPr>
              <a:t>that</a:t>
            </a:r>
            <a:r>
              <a:rPr lang="en-GB" sz="3200" dirty="0">
                <a:latin typeface="Taffy" panose="03050402030202030204" pitchFamily="66" charset="0"/>
              </a:rPr>
              <a:t> he was buried, and </a:t>
            </a:r>
            <a:r>
              <a:rPr lang="en-GB" sz="3200" u="sng" dirty="0">
                <a:latin typeface="Taffy" panose="03050402030202030204" pitchFamily="66" charset="0"/>
              </a:rPr>
              <a:t>that</a:t>
            </a:r>
            <a:r>
              <a:rPr lang="en-GB" sz="3200" dirty="0">
                <a:latin typeface="Taffy" panose="03050402030202030204" pitchFamily="66" charset="0"/>
              </a:rPr>
              <a:t> he rose again the third day </a:t>
            </a:r>
            <a:r>
              <a:rPr lang="en-GB" sz="3200" b="1" dirty="0">
                <a:latin typeface="Taffy" panose="03050402030202030204" pitchFamily="66" charset="0"/>
              </a:rPr>
              <a:t>according to the scriptures</a:t>
            </a:r>
            <a:r>
              <a:rPr lang="en-GB" sz="3200" dirty="0">
                <a:latin typeface="Taffy" panose="03050402030202030204" pitchFamily="66" charset="0"/>
              </a:rPr>
              <a:t>: And </a:t>
            </a:r>
            <a:r>
              <a:rPr lang="en-GB" sz="3200" u="sng" dirty="0">
                <a:latin typeface="Taffy" panose="03050402030202030204" pitchFamily="66" charset="0"/>
              </a:rPr>
              <a:t>that</a:t>
            </a:r>
            <a:r>
              <a:rPr lang="en-GB" sz="3200" dirty="0">
                <a:latin typeface="Taffy" panose="03050402030202030204" pitchFamily="66" charset="0"/>
              </a:rPr>
              <a:t> he was seen of Cephas, then of the twelve…</a:t>
            </a:r>
          </a:p>
          <a:p>
            <a:pPr>
              <a:buFont typeface="Courier New" panose="02070309020205020404" pitchFamily="49" charset="0"/>
              <a:buChar char="o"/>
            </a:pPr>
            <a:endParaRPr lang="en-GB" sz="3200" dirty="0">
              <a:latin typeface="Taffy" panose="03050402030202030204" pitchFamily="66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89314AB-C933-4788-832E-85C24CB5D66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56" t="18714" b="53217"/>
          <a:stretch/>
        </p:blipFill>
        <p:spPr>
          <a:xfrm rot="16200000">
            <a:off x="-2780928" y="2780928"/>
            <a:ext cx="6858000" cy="12961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84012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2297" y="290310"/>
            <a:ext cx="7099069" cy="873470"/>
          </a:xfrm>
        </p:spPr>
        <p:txBody>
          <a:bodyPr>
            <a:normAutofit/>
          </a:bodyPr>
          <a:lstStyle/>
          <a:p>
            <a:r>
              <a:rPr lang="en-GB" sz="3800" b="1" u="sng" dirty="0">
                <a:latin typeface="Taffy" panose="03050402030202030204" pitchFamily="66" charset="0"/>
              </a:rPr>
              <a:t>The Centrality of the Resurrection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62297" y="1404851"/>
            <a:ext cx="7099068" cy="512064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GB" sz="3200" b="1" dirty="0">
                <a:latin typeface="Taffy" panose="03050402030202030204" pitchFamily="66" charset="0"/>
              </a:rPr>
              <a:t>1 Corinthians 15.13-18: </a:t>
            </a:r>
            <a:r>
              <a:rPr lang="en-GB" sz="3200" dirty="0">
                <a:latin typeface="Taffy" panose="03050402030202030204" pitchFamily="66" charset="0"/>
              </a:rPr>
              <a:t>But if there be no resurrection of the dead…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3200" dirty="0">
                <a:latin typeface="Taffy" panose="03050402030202030204" pitchFamily="66" charset="0"/>
              </a:rPr>
              <a:t>Then is </a:t>
            </a:r>
            <a:r>
              <a:rPr lang="en-GB" sz="3200" u="sng" dirty="0">
                <a:latin typeface="Taffy" panose="03050402030202030204" pitchFamily="66" charset="0"/>
              </a:rPr>
              <a:t>Christ not risen</a:t>
            </a:r>
            <a:r>
              <a:rPr lang="en-GB" sz="3200" dirty="0">
                <a:latin typeface="Taffy" panose="03050402030202030204" pitchFamily="66" charset="0"/>
              </a:rPr>
              <a:t>: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3200" dirty="0">
                <a:latin typeface="Taffy" panose="03050402030202030204" pitchFamily="66" charset="0"/>
              </a:rPr>
              <a:t>Then is our </a:t>
            </a:r>
            <a:r>
              <a:rPr lang="en-GB" sz="3200" u="sng" dirty="0">
                <a:latin typeface="Taffy" panose="03050402030202030204" pitchFamily="66" charset="0"/>
              </a:rPr>
              <a:t>preaching vain</a:t>
            </a:r>
            <a:endParaRPr lang="en-GB" sz="3200" dirty="0">
              <a:latin typeface="Taffy" panose="03050402030202030204" pitchFamily="66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GB" sz="3200" dirty="0">
                <a:latin typeface="Taffy" panose="03050402030202030204" pitchFamily="66" charset="0"/>
              </a:rPr>
              <a:t>And your </a:t>
            </a:r>
            <a:r>
              <a:rPr lang="en-GB" sz="3200" u="sng" dirty="0">
                <a:latin typeface="Taffy" panose="03050402030202030204" pitchFamily="66" charset="0"/>
              </a:rPr>
              <a:t>faith is also vain</a:t>
            </a:r>
            <a:endParaRPr lang="en-GB" sz="3200" dirty="0">
              <a:latin typeface="Taffy" panose="03050402030202030204" pitchFamily="66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GB" sz="3200" dirty="0">
                <a:latin typeface="Taffy" panose="03050402030202030204" pitchFamily="66" charset="0"/>
              </a:rPr>
              <a:t>And </a:t>
            </a:r>
            <a:r>
              <a:rPr lang="en-GB" sz="3200" u="sng" dirty="0">
                <a:latin typeface="Taffy" panose="03050402030202030204" pitchFamily="66" charset="0"/>
              </a:rPr>
              <a:t>we are found false witnesses </a:t>
            </a:r>
            <a:r>
              <a:rPr lang="en-GB" sz="3200" dirty="0">
                <a:latin typeface="Taffy" panose="03050402030202030204" pitchFamily="66" charset="0"/>
              </a:rPr>
              <a:t>of God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3200" dirty="0">
                <a:latin typeface="Taffy" panose="03050402030202030204" pitchFamily="66" charset="0"/>
              </a:rPr>
              <a:t>And if Christ be not raised, your faith is vain; </a:t>
            </a:r>
            <a:r>
              <a:rPr lang="en-GB" sz="3200" u="sng" dirty="0">
                <a:latin typeface="Taffy" panose="03050402030202030204" pitchFamily="66" charset="0"/>
              </a:rPr>
              <a:t>ye are yet in your sins</a:t>
            </a:r>
            <a:r>
              <a:rPr lang="en-GB" sz="3200" dirty="0">
                <a:latin typeface="Taffy" panose="03050402030202030204" pitchFamily="66" charset="0"/>
              </a:rPr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3200" dirty="0">
                <a:latin typeface="Taffy" panose="03050402030202030204" pitchFamily="66" charset="0"/>
              </a:rPr>
              <a:t>Then they also which are </a:t>
            </a:r>
            <a:r>
              <a:rPr lang="en-GB" sz="3200" u="sng" dirty="0">
                <a:latin typeface="Taffy" panose="03050402030202030204" pitchFamily="66" charset="0"/>
              </a:rPr>
              <a:t>fallen asleep in Christ are perished</a:t>
            </a:r>
            <a:r>
              <a:rPr lang="en-GB" sz="3200" dirty="0">
                <a:latin typeface="Taffy" panose="03050402030202030204" pitchFamily="66" charset="0"/>
              </a:rPr>
              <a:t>.</a:t>
            </a:r>
          </a:p>
          <a:p>
            <a:pPr>
              <a:buFont typeface="Courier New" panose="02070309020205020404" pitchFamily="49" charset="0"/>
              <a:buChar char="o"/>
            </a:pPr>
            <a:endParaRPr lang="en-GB" sz="3200" dirty="0">
              <a:latin typeface="Taffy" panose="03050402030202030204" pitchFamily="66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89314AB-C933-4788-832E-85C24CB5D66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56" t="18714" b="53217"/>
          <a:stretch/>
        </p:blipFill>
        <p:spPr>
          <a:xfrm rot="16200000">
            <a:off x="-2780928" y="2780928"/>
            <a:ext cx="6858000" cy="12961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834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2297" y="290310"/>
            <a:ext cx="7099069" cy="873470"/>
          </a:xfrm>
        </p:spPr>
        <p:txBody>
          <a:bodyPr>
            <a:normAutofit/>
          </a:bodyPr>
          <a:lstStyle/>
          <a:p>
            <a:r>
              <a:rPr lang="en-GB" sz="3800" b="1" u="sng" dirty="0">
                <a:latin typeface="Taffy" panose="03050402030202030204" pitchFamily="66" charset="0"/>
              </a:rPr>
              <a:t>The Certainty of the Resurrection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62297" y="1404851"/>
            <a:ext cx="7099068" cy="5120640"/>
          </a:xfrm>
        </p:spPr>
        <p:txBody>
          <a:bodyPr>
            <a:normAutofit fontScale="92500" lnSpcReduction="10000"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en-GB" sz="3200" b="1" dirty="0">
                <a:latin typeface="Taffy" panose="03050402030202030204" pitchFamily="66" charset="0"/>
              </a:rPr>
              <a:t>Grave. </a:t>
            </a:r>
            <a:r>
              <a:rPr lang="en-GB" sz="3200" dirty="0">
                <a:latin typeface="Taffy" panose="03050402030202030204" pitchFamily="66" charset="0"/>
              </a:rPr>
              <a:t>John 20.5–8: And he stooping down, and looking in, </a:t>
            </a:r>
            <a:r>
              <a:rPr lang="en-GB" sz="3200" u="sng" dirty="0">
                <a:latin typeface="Taffy" panose="03050402030202030204" pitchFamily="66" charset="0"/>
              </a:rPr>
              <a:t>saw</a:t>
            </a:r>
            <a:r>
              <a:rPr lang="en-GB" sz="3200" dirty="0">
                <a:latin typeface="Taffy" panose="03050402030202030204" pitchFamily="66" charset="0"/>
              </a:rPr>
              <a:t> the linen clothes lying; yet went he not in.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GB" sz="3200" dirty="0">
                <a:latin typeface="Taffy" panose="03050402030202030204" pitchFamily="66" charset="0"/>
              </a:rPr>
              <a:t>6 Then cometh Simon Peter following him, and went into the sepulchre, and </a:t>
            </a:r>
            <a:r>
              <a:rPr lang="en-GB" sz="3200" u="sng" dirty="0" err="1">
                <a:latin typeface="Taffy" panose="03050402030202030204" pitchFamily="66" charset="0"/>
              </a:rPr>
              <a:t>seeth</a:t>
            </a:r>
            <a:r>
              <a:rPr lang="en-GB" sz="3200" dirty="0">
                <a:latin typeface="Taffy" panose="03050402030202030204" pitchFamily="66" charset="0"/>
              </a:rPr>
              <a:t> the linen clothes lie, 7 And the napkin, that was about his head, not lying with the linen clothes, but wrapped together in a place by itself.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GB" sz="3200" dirty="0">
                <a:latin typeface="Taffy" panose="03050402030202030204" pitchFamily="66" charset="0"/>
              </a:rPr>
              <a:t>8 Then went in also that other disciple, which came first to the sepulchre, and he </a:t>
            </a:r>
            <a:r>
              <a:rPr lang="en-GB" sz="3200" u="sng" dirty="0">
                <a:latin typeface="Taffy" panose="03050402030202030204" pitchFamily="66" charset="0"/>
              </a:rPr>
              <a:t>saw, and believed</a:t>
            </a:r>
            <a:r>
              <a:rPr lang="en-GB" sz="3200" dirty="0">
                <a:latin typeface="Taffy" panose="03050402030202030204" pitchFamily="66" charset="0"/>
              </a:rPr>
              <a:t>.</a:t>
            </a:r>
          </a:p>
          <a:p>
            <a:pPr>
              <a:buFont typeface="Courier New" panose="02070309020205020404" pitchFamily="49" charset="0"/>
              <a:buChar char="o"/>
            </a:pPr>
            <a:endParaRPr lang="en-GB" sz="3200" dirty="0">
              <a:latin typeface="Taffy" panose="03050402030202030204" pitchFamily="66" charset="0"/>
            </a:endParaRPr>
          </a:p>
          <a:p>
            <a:pPr>
              <a:buFont typeface="Courier New" panose="02070309020205020404" pitchFamily="49" charset="0"/>
              <a:buChar char="o"/>
            </a:pPr>
            <a:endParaRPr lang="en-GB" sz="3200" b="1" dirty="0">
              <a:latin typeface="Taffy" panose="03050402030202030204" pitchFamily="66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89314AB-C933-4788-832E-85C24CB5D66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56" t="18714" b="53217"/>
          <a:stretch/>
        </p:blipFill>
        <p:spPr>
          <a:xfrm rot="16200000">
            <a:off x="-2780928" y="2780928"/>
            <a:ext cx="6858000" cy="12961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52175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2297" y="290310"/>
            <a:ext cx="7099069" cy="873470"/>
          </a:xfrm>
        </p:spPr>
        <p:txBody>
          <a:bodyPr>
            <a:normAutofit/>
          </a:bodyPr>
          <a:lstStyle/>
          <a:p>
            <a:r>
              <a:rPr lang="en-GB" sz="3800" b="1" u="sng" dirty="0">
                <a:latin typeface="Taffy" panose="03050402030202030204" pitchFamily="66" charset="0"/>
              </a:rPr>
              <a:t>The Certainty of the Resurrection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62297" y="1404851"/>
            <a:ext cx="7099068" cy="5120640"/>
          </a:xfrm>
        </p:spPr>
        <p:txBody>
          <a:bodyPr>
            <a:normAutofit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en-GB" sz="3200" b="1" dirty="0">
                <a:latin typeface="Taffy" panose="03050402030202030204" pitchFamily="66" charset="0"/>
              </a:rPr>
              <a:t>Groups. </a:t>
            </a:r>
            <a:r>
              <a:rPr lang="en-GB" sz="3200" dirty="0">
                <a:latin typeface="Taffy" panose="03050402030202030204" pitchFamily="66" charset="0"/>
              </a:rPr>
              <a:t>Acts 1.3: To whom also he shewed himself alive after his passion by many infallible proofs, being </a:t>
            </a:r>
            <a:r>
              <a:rPr lang="en-GB" sz="3200" u="sng" dirty="0">
                <a:latin typeface="Taffy" panose="03050402030202030204" pitchFamily="66" charset="0"/>
              </a:rPr>
              <a:t>seen of them forty days</a:t>
            </a:r>
            <a:r>
              <a:rPr lang="en-GB" sz="3200" dirty="0">
                <a:latin typeface="Taffy" panose="03050402030202030204" pitchFamily="66" charset="0"/>
              </a:rPr>
              <a:t>, and speaking of the things pertaining to the kingdom of God.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GB" sz="3200" dirty="0">
                <a:latin typeface="Taffy" panose="03050402030202030204" pitchFamily="66" charset="0"/>
              </a:rPr>
              <a:t>1 Corinthians 15.6, 8: After that, he was seen of above </a:t>
            </a:r>
            <a:r>
              <a:rPr lang="en-GB" sz="3200" u="sng" dirty="0">
                <a:latin typeface="Taffy" panose="03050402030202030204" pitchFamily="66" charset="0"/>
              </a:rPr>
              <a:t>five hundred brethren at once</a:t>
            </a:r>
            <a:r>
              <a:rPr lang="en-GB" sz="3200" dirty="0">
                <a:latin typeface="Taffy" panose="03050402030202030204" pitchFamily="66" charset="0"/>
              </a:rPr>
              <a:t>; of whom the greater part remain unto this present, but some are fallen asleep… And </a:t>
            </a:r>
            <a:r>
              <a:rPr lang="en-GB" sz="3200" u="sng" dirty="0">
                <a:latin typeface="Taffy" panose="03050402030202030204" pitchFamily="66" charset="0"/>
              </a:rPr>
              <a:t>last of all he was seen of me also</a:t>
            </a:r>
            <a:r>
              <a:rPr lang="en-GB" sz="3200" dirty="0">
                <a:latin typeface="Taffy" panose="03050402030202030204" pitchFamily="66" charset="0"/>
              </a:rPr>
              <a:t>, as of one born out of due time.</a:t>
            </a:r>
          </a:p>
          <a:p>
            <a:pPr>
              <a:buFont typeface="Courier New" panose="02070309020205020404" pitchFamily="49" charset="0"/>
              <a:buChar char="o"/>
            </a:pPr>
            <a:endParaRPr lang="en-GB" sz="3200" b="1" dirty="0">
              <a:latin typeface="Taffy" panose="03050402030202030204" pitchFamily="66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89314AB-C933-4788-832E-85C24CB5D66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56" t="18714" b="53217"/>
          <a:stretch/>
        </p:blipFill>
        <p:spPr>
          <a:xfrm rot="16200000">
            <a:off x="-2780928" y="2780928"/>
            <a:ext cx="6858000" cy="12961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16732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2297" y="290310"/>
            <a:ext cx="7099069" cy="873470"/>
          </a:xfrm>
        </p:spPr>
        <p:txBody>
          <a:bodyPr>
            <a:normAutofit fontScale="90000"/>
          </a:bodyPr>
          <a:lstStyle/>
          <a:p>
            <a:r>
              <a:rPr lang="en-GB" sz="3800" b="1" u="sng" dirty="0">
                <a:latin typeface="Taffy" panose="03050402030202030204" pitchFamily="66" charset="0"/>
              </a:rPr>
              <a:t>The Consequences of the Resurrection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62297" y="1404851"/>
            <a:ext cx="7099068" cy="5120640"/>
          </a:xfrm>
        </p:spPr>
        <p:txBody>
          <a:bodyPr>
            <a:normAutofit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en-GB" sz="3200" b="1" dirty="0">
                <a:latin typeface="Taffy" panose="03050402030202030204" pitchFamily="66" charset="0"/>
              </a:rPr>
              <a:t>Satisfaction. </a:t>
            </a:r>
            <a:r>
              <a:rPr lang="en-GB" sz="3200" dirty="0">
                <a:latin typeface="Taffy" panose="03050402030202030204" pitchFamily="66" charset="0"/>
              </a:rPr>
              <a:t>Acts 2.23-24: Him, being delivered by the determinate counsel and foreknowledge of God, ye have taken, and by wicked hands have crucified and slain: </a:t>
            </a:r>
            <a:r>
              <a:rPr lang="en-GB" sz="3200" u="sng" dirty="0">
                <a:latin typeface="Taffy" panose="03050402030202030204" pitchFamily="66" charset="0"/>
              </a:rPr>
              <a:t>Whom God hath raised up</a:t>
            </a:r>
            <a:r>
              <a:rPr lang="en-GB" sz="3200" dirty="0">
                <a:latin typeface="Taffy" panose="03050402030202030204" pitchFamily="66" charset="0"/>
              </a:rPr>
              <a:t>, having loosed the pains of death: because it was not possible that he should be </a:t>
            </a:r>
            <a:r>
              <a:rPr lang="en-GB" sz="3200" dirty="0" err="1">
                <a:latin typeface="Taffy" panose="03050402030202030204" pitchFamily="66" charset="0"/>
              </a:rPr>
              <a:t>holden</a:t>
            </a:r>
            <a:r>
              <a:rPr lang="en-GB" sz="3200" dirty="0">
                <a:latin typeface="Taffy" panose="03050402030202030204" pitchFamily="66" charset="0"/>
              </a:rPr>
              <a:t> of it.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GB" sz="3200" dirty="0">
                <a:latin typeface="Taffy" panose="03050402030202030204" pitchFamily="66" charset="0"/>
              </a:rPr>
              <a:t>Acts 2.36: God hath made that same Jesus, whom ye have crucified, both </a:t>
            </a:r>
            <a:r>
              <a:rPr lang="en-GB" sz="3200" u="sng" dirty="0">
                <a:latin typeface="Taffy" panose="03050402030202030204" pitchFamily="66" charset="0"/>
              </a:rPr>
              <a:t>Lord and Christ</a:t>
            </a:r>
            <a:r>
              <a:rPr lang="en-GB" sz="3200" dirty="0">
                <a:latin typeface="Taffy" panose="03050402030202030204" pitchFamily="66" charset="0"/>
              </a:rPr>
              <a:t>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89314AB-C933-4788-832E-85C24CB5D66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56" t="18714" b="53217"/>
          <a:stretch/>
        </p:blipFill>
        <p:spPr>
          <a:xfrm rot="16200000">
            <a:off x="-2780928" y="2780928"/>
            <a:ext cx="6858000" cy="12961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44363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2297" y="290310"/>
            <a:ext cx="7099069" cy="873470"/>
          </a:xfrm>
        </p:spPr>
        <p:txBody>
          <a:bodyPr>
            <a:normAutofit fontScale="90000"/>
          </a:bodyPr>
          <a:lstStyle/>
          <a:p>
            <a:r>
              <a:rPr lang="en-GB" sz="3800" b="1" u="sng" dirty="0">
                <a:latin typeface="Taffy" panose="03050402030202030204" pitchFamily="66" charset="0"/>
              </a:rPr>
              <a:t>The Consequences of the Resurrection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62297" y="1404851"/>
            <a:ext cx="7099068" cy="5120640"/>
          </a:xfrm>
        </p:spPr>
        <p:txBody>
          <a:bodyPr>
            <a:normAutofit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en-GB" sz="3200" b="1" dirty="0">
                <a:latin typeface="Taffy" panose="03050402030202030204" pitchFamily="66" charset="0"/>
              </a:rPr>
              <a:t>Saint </a:t>
            </a:r>
            <a:r>
              <a:rPr lang="en-GB" sz="3200" dirty="0">
                <a:latin typeface="Taffy" panose="03050402030202030204" pitchFamily="66" charset="0"/>
              </a:rPr>
              <a:t>[RELIEF]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GB" sz="3200" dirty="0">
                <a:latin typeface="Taffy" panose="03050402030202030204" pitchFamily="66" charset="0"/>
              </a:rPr>
              <a:t>Hebrews 13.20-21: Now the God of peace, that brought again from the dead our Lord Jesus, that </a:t>
            </a:r>
            <a:r>
              <a:rPr lang="en-GB" sz="3200" u="sng" dirty="0">
                <a:latin typeface="Taffy" panose="03050402030202030204" pitchFamily="66" charset="0"/>
              </a:rPr>
              <a:t>great</a:t>
            </a:r>
            <a:r>
              <a:rPr lang="en-GB" sz="3200" dirty="0">
                <a:latin typeface="Taffy" panose="03050402030202030204" pitchFamily="66" charset="0"/>
              </a:rPr>
              <a:t> </a:t>
            </a:r>
            <a:r>
              <a:rPr lang="en-GB" sz="3200" u="sng" dirty="0">
                <a:latin typeface="Taffy" panose="03050402030202030204" pitchFamily="66" charset="0"/>
              </a:rPr>
              <a:t>shepherd of the sheep</a:t>
            </a:r>
            <a:r>
              <a:rPr lang="en-GB" sz="3200" dirty="0">
                <a:latin typeface="Taffy" panose="03050402030202030204" pitchFamily="66" charset="0"/>
              </a:rPr>
              <a:t>… make you perfect in every good work…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89314AB-C933-4788-832E-85C24CB5D66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56" t="18714" b="53217"/>
          <a:stretch/>
        </p:blipFill>
        <p:spPr>
          <a:xfrm rot="16200000">
            <a:off x="-2780928" y="2780928"/>
            <a:ext cx="6858000" cy="12961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63857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2297" y="290310"/>
            <a:ext cx="7099069" cy="873470"/>
          </a:xfrm>
        </p:spPr>
        <p:txBody>
          <a:bodyPr>
            <a:normAutofit fontScale="90000"/>
          </a:bodyPr>
          <a:lstStyle/>
          <a:p>
            <a:r>
              <a:rPr lang="en-GB" sz="3800" b="1" u="sng" dirty="0">
                <a:latin typeface="Taffy" panose="03050402030202030204" pitchFamily="66" charset="0"/>
              </a:rPr>
              <a:t>The Consequences of the Resurrection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62297" y="1404851"/>
            <a:ext cx="7099068" cy="5120640"/>
          </a:xfrm>
        </p:spPr>
        <p:txBody>
          <a:bodyPr>
            <a:normAutofit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en-GB" sz="3200" b="1" dirty="0">
                <a:latin typeface="Taffy" panose="03050402030202030204" pitchFamily="66" charset="0"/>
              </a:rPr>
              <a:t>Saint </a:t>
            </a:r>
            <a:r>
              <a:rPr lang="en-GB" sz="3200" dirty="0">
                <a:latin typeface="Taffy" panose="03050402030202030204" pitchFamily="66" charset="0"/>
              </a:rPr>
              <a:t>[RELATIONSHIP]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GB" sz="3200" dirty="0">
                <a:latin typeface="Taffy" panose="03050402030202030204" pitchFamily="66" charset="0"/>
              </a:rPr>
              <a:t>Romans 7.4: Ye also are become dead to the law by the body of Christ; that ye should be </a:t>
            </a:r>
            <a:r>
              <a:rPr lang="en-GB" sz="3200" u="sng" dirty="0">
                <a:latin typeface="Taffy" panose="03050402030202030204" pitchFamily="66" charset="0"/>
              </a:rPr>
              <a:t>married to another</a:t>
            </a:r>
            <a:r>
              <a:rPr lang="en-GB" sz="3200" dirty="0">
                <a:latin typeface="Taffy" panose="03050402030202030204" pitchFamily="66" charset="0"/>
              </a:rPr>
              <a:t>, even to him who is raised from the dead, that we should bring forth </a:t>
            </a:r>
            <a:r>
              <a:rPr lang="en-GB" sz="3200" u="sng" dirty="0">
                <a:latin typeface="Taffy" panose="03050402030202030204" pitchFamily="66" charset="0"/>
              </a:rPr>
              <a:t>fruit unto God</a:t>
            </a:r>
            <a:r>
              <a:rPr lang="en-GB" sz="3200" dirty="0">
                <a:latin typeface="Taffy" panose="03050402030202030204" pitchFamily="66" charset="0"/>
              </a:rPr>
              <a:t>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89314AB-C933-4788-832E-85C24CB5D66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56" t="18714" b="53217"/>
          <a:stretch/>
        </p:blipFill>
        <p:spPr>
          <a:xfrm rot="16200000">
            <a:off x="-2780928" y="2780928"/>
            <a:ext cx="6858000" cy="12961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60471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2297" y="290310"/>
            <a:ext cx="7099069" cy="873470"/>
          </a:xfrm>
        </p:spPr>
        <p:txBody>
          <a:bodyPr>
            <a:normAutofit fontScale="90000"/>
          </a:bodyPr>
          <a:lstStyle/>
          <a:p>
            <a:r>
              <a:rPr lang="en-GB" sz="3800" b="1" u="sng" dirty="0">
                <a:latin typeface="Taffy" panose="03050402030202030204" pitchFamily="66" charset="0"/>
              </a:rPr>
              <a:t>The Consequences of the Resurrection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62297" y="1404851"/>
            <a:ext cx="7099068" cy="5120640"/>
          </a:xfrm>
        </p:spPr>
        <p:txBody>
          <a:bodyPr>
            <a:normAutofit fontScale="92500" lnSpcReduction="10000"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en-GB" sz="3200" b="1" dirty="0">
                <a:latin typeface="Taffy" panose="03050402030202030204" pitchFamily="66" charset="0"/>
              </a:rPr>
              <a:t>Distinctive.</a:t>
            </a:r>
            <a:r>
              <a:rPr lang="en-GB" sz="3200" dirty="0">
                <a:latin typeface="Taffy" panose="03050402030202030204" pitchFamily="66" charset="0"/>
              </a:rPr>
              <a:t> Romans 6.4: Like as Christ was raised up from the dead by the glory of the Father, even so we also should walk in </a:t>
            </a:r>
            <a:r>
              <a:rPr lang="en-GB" sz="3200" u="sng" dirty="0">
                <a:latin typeface="Taffy" panose="03050402030202030204" pitchFamily="66" charset="0"/>
              </a:rPr>
              <a:t>newness of life</a:t>
            </a:r>
            <a:r>
              <a:rPr lang="en-GB" sz="3200" dirty="0">
                <a:latin typeface="Taffy" panose="03050402030202030204" pitchFamily="66" charset="0"/>
              </a:rPr>
              <a:t>.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GB" sz="3200" b="1" dirty="0">
                <a:latin typeface="Taffy" panose="03050402030202030204" pitchFamily="66" charset="0"/>
              </a:rPr>
              <a:t>Direction</a:t>
            </a:r>
            <a:r>
              <a:rPr lang="en-GB" sz="3200" dirty="0">
                <a:latin typeface="Taffy" panose="03050402030202030204" pitchFamily="66" charset="0"/>
              </a:rPr>
              <a:t>. 2 Corinthians 5.15: They which live should not henceforth live unto themselves, but unto him which died for them, and rose again.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GB" sz="3200" b="1" dirty="0">
                <a:latin typeface="Taffy" panose="03050402030202030204" pitchFamily="66" charset="0"/>
              </a:rPr>
              <a:t>Desires</a:t>
            </a:r>
            <a:r>
              <a:rPr lang="en-GB" sz="3200" dirty="0">
                <a:latin typeface="Taffy" panose="03050402030202030204" pitchFamily="66" charset="0"/>
              </a:rPr>
              <a:t>. Colossians 3.1: If ye then be risen with Christ, seek those things which are above, where Christ </a:t>
            </a:r>
            <a:r>
              <a:rPr lang="en-GB" sz="3200" dirty="0" err="1">
                <a:latin typeface="Taffy" panose="03050402030202030204" pitchFamily="66" charset="0"/>
              </a:rPr>
              <a:t>sitteth</a:t>
            </a:r>
            <a:r>
              <a:rPr lang="en-GB" sz="3200" dirty="0">
                <a:latin typeface="Taffy" panose="03050402030202030204" pitchFamily="66" charset="0"/>
              </a:rPr>
              <a:t> on the right hand of God.</a:t>
            </a:r>
          </a:p>
          <a:p>
            <a:pPr>
              <a:buFont typeface="Courier New" panose="02070309020205020404" pitchFamily="49" charset="0"/>
              <a:buChar char="o"/>
            </a:pPr>
            <a:endParaRPr lang="en-GB" sz="3200" dirty="0">
              <a:latin typeface="Taffy" panose="03050402030202030204" pitchFamily="66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89314AB-C933-4788-832E-85C24CB5D66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56" t="18714" b="53217"/>
          <a:stretch/>
        </p:blipFill>
        <p:spPr>
          <a:xfrm rot="16200000">
            <a:off x="-2780928" y="2780928"/>
            <a:ext cx="6858000" cy="12961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41835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133</TotalTime>
  <Words>658</Words>
  <Application>Microsoft Office PowerPoint</Application>
  <PresentationFormat>On-screen Show (4:3)</PresentationFormat>
  <Paragraphs>41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Albertus Medium</vt:lpstr>
      <vt:lpstr>Arial</vt:lpstr>
      <vt:lpstr>Calibri</vt:lpstr>
      <vt:lpstr>Calibri Light</vt:lpstr>
      <vt:lpstr>Courier New</vt:lpstr>
      <vt:lpstr>Taffy</vt:lpstr>
      <vt:lpstr>Office Theme</vt:lpstr>
      <vt:lpstr>PowerPoint Presentation</vt:lpstr>
      <vt:lpstr>His Victorious Resurrection</vt:lpstr>
      <vt:lpstr>The Centrality of the Resurrection</vt:lpstr>
      <vt:lpstr>The Centrality of the Resurrection</vt:lpstr>
      <vt:lpstr>The Certainty of the Resurrection</vt:lpstr>
      <vt:lpstr>The Certainty of the Resurrection</vt:lpstr>
      <vt:lpstr>The Consequences of the Resurrection</vt:lpstr>
      <vt:lpstr>The Consequences of the Resurrection</vt:lpstr>
      <vt:lpstr>The Consequences of the Resurrection</vt:lpstr>
      <vt:lpstr>The Consequences of the Resurrection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Dan Rudge</dc:creator>
  <cp:lastModifiedBy>Dan Rudge</cp:lastModifiedBy>
  <cp:revision>95</cp:revision>
  <dcterms:created xsi:type="dcterms:W3CDTF">2016-06-13T06:30:12Z</dcterms:created>
  <dcterms:modified xsi:type="dcterms:W3CDTF">2019-06-22T18:55:13Z</dcterms:modified>
</cp:coreProperties>
</file>