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1"/>
  </p:sldMasterIdLst>
  <p:sldIdLst>
    <p:sldId id="261" r:id="rId2"/>
    <p:sldId id="262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32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188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13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54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63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20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26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1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13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6/21/2019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723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2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62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9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4C3F6D-A217-4835-A85C-22FED0E2D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4654" y="702365"/>
            <a:ext cx="3896264" cy="3765666"/>
          </a:xfrm>
        </p:spPr>
        <p:txBody>
          <a:bodyPr anchor="b">
            <a:normAutofit/>
          </a:bodyPr>
          <a:lstStyle/>
          <a:p>
            <a:r>
              <a:rPr lang="en-GB" sz="7200" dirty="0"/>
              <a:t>His Vicarious DEATH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843DE-B2D4-4FE1-B5A3-9254C8665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4652" y="4389120"/>
            <a:ext cx="3867073" cy="1069848"/>
          </a:xfrm>
        </p:spPr>
        <p:txBody>
          <a:bodyPr>
            <a:normAutofit/>
          </a:bodyPr>
          <a:lstStyle/>
          <a:p>
            <a:r>
              <a:rPr lang="en-GB" dirty="0"/>
              <a:t>What Did It Accomplish?</a:t>
            </a:r>
          </a:p>
        </p:txBody>
      </p:sp>
      <p:grpSp>
        <p:nvGrpSpPr>
          <p:cNvPr id="28" name="Group 13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4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9" name="Oval 15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Subtitle 2">
            <a:extLst>
              <a:ext uri="{FF2B5EF4-FFF2-40B4-BE49-F238E27FC236}">
                <a16:creationId xmlns:a16="http://schemas.microsoft.com/office/drawing/2014/main" id="{F26B6DBE-2E9F-47C6-AAE4-A21433BD5B7E}"/>
              </a:ext>
            </a:extLst>
          </p:cNvPr>
          <p:cNvSpPr txBox="1">
            <a:spLocks/>
          </p:cNvSpPr>
          <p:nvPr/>
        </p:nvSpPr>
        <p:spPr>
          <a:xfrm>
            <a:off x="7475507" y="568982"/>
            <a:ext cx="3867073" cy="106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Session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B4749-8DE6-4E4C-995C-F016650A7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59" y="196702"/>
            <a:ext cx="4878796" cy="64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0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ED0D8-CAC4-4DA2-8DB2-7BA9556F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 VICARIOUS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D8C17-0267-4B9C-8D04-53D2E5231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WHAT DID IT ACCOMPLISH </a:t>
            </a:r>
            <a:r>
              <a:rPr lang="en-US" b="1" u="sng" dirty="0">
                <a:solidFill>
                  <a:srgbClr val="C00000"/>
                </a:solidFill>
              </a:rPr>
              <a:t>FOR GOD</a:t>
            </a:r>
            <a:r>
              <a:rPr lang="en-US" b="1" dirty="0">
                <a:solidFill>
                  <a:srgbClr val="C00000"/>
                </a:solidFill>
              </a:rPr>
              <a:t> -</a:t>
            </a:r>
            <a:r>
              <a:rPr lang="en-US" dirty="0"/>
              <a:t> Sin brought in issues answered at the cross: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DISGRACE</a:t>
            </a:r>
            <a:r>
              <a:rPr lang="en-US" dirty="0"/>
              <a:t>; God was </a:t>
            </a:r>
            <a:r>
              <a:rPr lang="en-US" dirty="0">
                <a:solidFill>
                  <a:srgbClr val="C00000"/>
                </a:solidFill>
              </a:rPr>
              <a:t>Glorifying</a:t>
            </a:r>
            <a:r>
              <a:rPr lang="en-US" dirty="0"/>
              <a:t> His Name at the cross </a:t>
            </a:r>
            <a:r>
              <a:rPr lang="en-US" dirty="0">
                <a:solidFill>
                  <a:srgbClr val="002060"/>
                </a:solidFill>
              </a:rPr>
              <a:t>(John 17.4)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DEMANDS</a:t>
            </a:r>
            <a:r>
              <a:rPr lang="en-US" dirty="0"/>
              <a:t>; God was </a:t>
            </a:r>
            <a:r>
              <a:rPr lang="en-US" dirty="0">
                <a:solidFill>
                  <a:srgbClr val="C00000"/>
                </a:solidFill>
              </a:rPr>
              <a:t>Propitiating</a:t>
            </a:r>
            <a:r>
              <a:rPr lang="en-US" dirty="0"/>
              <a:t> Himself at the cross </a:t>
            </a:r>
            <a:r>
              <a:rPr lang="en-US" dirty="0">
                <a:solidFill>
                  <a:srgbClr val="002060"/>
                </a:solidFill>
              </a:rPr>
              <a:t>(Rom.3.25)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DISTANCE</a:t>
            </a:r>
            <a:r>
              <a:rPr lang="en-US" dirty="0"/>
              <a:t>; God was </a:t>
            </a:r>
            <a:r>
              <a:rPr lang="en-US" dirty="0">
                <a:solidFill>
                  <a:srgbClr val="C00000"/>
                </a:solidFill>
              </a:rPr>
              <a:t>Reconciling</a:t>
            </a:r>
            <a:r>
              <a:rPr lang="en-US" dirty="0"/>
              <a:t> All Things at the cross </a:t>
            </a:r>
            <a:r>
              <a:rPr lang="en-US" dirty="0">
                <a:solidFill>
                  <a:srgbClr val="002060"/>
                </a:solidFill>
              </a:rPr>
              <a:t>(Col.1.20)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DEPRAVITY</a:t>
            </a:r>
            <a:r>
              <a:rPr lang="en-US" dirty="0"/>
              <a:t>; God was </a:t>
            </a:r>
            <a:r>
              <a:rPr lang="en-US" dirty="0">
                <a:solidFill>
                  <a:srgbClr val="C00000"/>
                </a:solidFill>
              </a:rPr>
              <a:t>Condemning</a:t>
            </a:r>
            <a:r>
              <a:rPr lang="en-US" dirty="0"/>
              <a:t> Man at the cross </a:t>
            </a:r>
            <a:r>
              <a:rPr lang="en-US" dirty="0">
                <a:solidFill>
                  <a:srgbClr val="002060"/>
                </a:solidFill>
              </a:rPr>
              <a:t>(Rom.6.6)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DOMINION</a:t>
            </a:r>
            <a:r>
              <a:rPr lang="en-US" dirty="0"/>
              <a:t>; God was </a:t>
            </a:r>
            <a:r>
              <a:rPr lang="en-US" dirty="0">
                <a:solidFill>
                  <a:srgbClr val="C00000"/>
                </a:solidFill>
              </a:rPr>
              <a:t>Destroying</a:t>
            </a:r>
            <a:r>
              <a:rPr lang="en-US" dirty="0"/>
              <a:t> Enemies at the cross </a:t>
            </a:r>
            <a:r>
              <a:rPr lang="en-US" dirty="0">
                <a:solidFill>
                  <a:srgbClr val="002060"/>
                </a:solidFill>
              </a:rPr>
              <a:t>(Heb.2.14)</a:t>
            </a:r>
          </a:p>
        </p:txBody>
      </p:sp>
    </p:spTree>
    <p:extLst>
      <p:ext uri="{BB962C8B-B14F-4D97-AF65-F5344CB8AC3E}">
        <p14:creationId xmlns:p14="http://schemas.microsoft.com/office/powerpoint/2010/main" val="3132222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ED0D8-CAC4-4DA2-8DB2-7BA9556F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 VICARIOUS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D8C17-0267-4B9C-8D04-53D2E5231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21408"/>
            <a:ext cx="10636599" cy="4385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WHAT DID IT ACCOMPLISH </a:t>
            </a:r>
            <a:r>
              <a:rPr lang="en-US" b="1" u="sng" dirty="0">
                <a:solidFill>
                  <a:srgbClr val="C00000"/>
                </a:solidFill>
              </a:rPr>
              <a:t>FOR US</a:t>
            </a:r>
            <a:r>
              <a:rPr lang="en-US" b="1" dirty="0">
                <a:solidFill>
                  <a:srgbClr val="C00000"/>
                </a:solidFill>
              </a:rPr>
              <a:t> - </a:t>
            </a:r>
            <a:r>
              <a:rPr lang="en-US" dirty="0"/>
              <a:t>Sin brought in issues answered at the cross: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Detention</a:t>
            </a:r>
            <a:r>
              <a:rPr lang="en-US" dirty="0"/>
              <a:t>; We have </a:t>
            </a:r>
            <a:r>
              <a:rPr lang="en-US" dirty="0">
                <a:solidFill>
                  <a:srgbClr val="C00000"/>
                </a:solidFill>
              </a:rPr>
              <a:t>REDEMPTION</a:t>
            </a:r>
            <a:r>
              <a:rPr lang="en-US" dirty="0"/>
              <a:t> by the cross work </a:t>
            </a:r>
            <a:r>
              <a:rPr lang="en-US" dirty="0">
                <a:solidFill>
                  <a:srgbClr val="002060"/>
                </a:solidFill>
              </a:rPr>
              <a:t>(Rom.3.24-25)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Demands Toward Me</a:t>
            </a:r>
            <a:r>
              <a:rPr lang="en-US" dirty="0"/>
              <a:t>; We have </a:t>
            </a:r>
            <a:r>
              <a:rPr lang="en-US" dirty="0">
                <a:solidFill>
                  <a:srgbClr val="C00000"/>
                </a:solidFill>
              </a:rPr>
              <a:t>REPLACEMENT</a:t>
            </a:r>
            <a:r>
              <a:rPr lang="en-US" dirty="0"/>
              <a:t> by the cross work </a:t>
            </a:r>
            <a:r>
              <a:rPr lang="en-US" dirty="0">
                <a:solidFill>
                  <a:srgbClr val="002060"/>
                </a:solidFill>
              </a:rPr>
              <a:t>(Rom.5.18-19)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Demands Toward God</a:t>
            </a:r>
            <a:r>
              <a:rPr lang="en-US" dirty="0"/>
              <a:t>; We have </a:t>
            </a:r>
            <a:r>
              <a:rPr lang="en-US" dirty="0">
                <a:solidFill>
                  <a:srgbClr val="C00000"/>
                </a:solidFill>
              </a:rPr>
              <a:t>RIGHTEOUSNESS</a:t>
            </a:r>
            <a:r>
              <a:rPr lang="en-US" dirty="0"/>
              <a:t> by the cross work </a:t>
            </a:r>
            <a:r>
              <a:rPr lang="en-US" dirty="0">
                <a:solidFill>
                  <a:srgbClr val="002060"/>
                </a:solidFill>
              </a:rPr>
              <a:t>(Rom.3.24;4.3-5;5.19)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Distance</a:t>
            </a:r>
            <a:r>
              <a:rPr lang="en-US" dirty="0"/>
              <a:t>; We have </a:t>
            </a:r>
            <a:r>
              <a:rPr lang="en-US" dirty="0">
                <a:solidFill>
                  <a:srgbClr val="C00000"/>
                </a:solidFill>
              </a:rPr>
              <a:t>RECONCILIATION</a:t>
            </a:r>
            <a:r>
              <a:rPr lang="en-US" dirty="0"/>
              <a:t> by the cross work </a:t>
            </a:r>
            <a:r>
              <a:rPr lang="en-US" dirty="0">
                <a:solidFill>
                  <a:srgbClr val="002060"/>
                </a:solidFill>
              </a:rPr>
              <a:t>(Rom.5.1,10-11)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Debt</a:t>
            </a:r>
            <a:r>
              <a:rPr lang="en-US" dirty="0"/>
              <a:t>; We have </a:t>
            </a:r>
            <a:r>
              <a:rPr lang="en-US" dirty="0">
                <a:solidFill>
                  <a:srgbClr val="C00000"/>
                </a:solidFill>
              </a:rPr>
              <a:t>REMISSION</a:t>
            </a:r>
            <a:r>
              <a:rPr lang="en-US" dirty="0"/>
              <a:t> (Forgiveness) by the cross work </a:t>
            </a:r>
            <a:r>
              <a:rPr lang="en-US" dirty="0">
                <a:solidFill>
                  <a:srgbClr val="002060"/>
                </a:solidFill>
              </a:rPr>
              <a:t>(Rom.4.7)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Deadness</a:t>
            </a:r>
            <a:r>
              <a:rPr lang="en-US" dirty="0"/>
              <a:t>; We have </a:t>
            </a:r>
            <a:r>
              <a:rPr lang="en-US" dirty="0">
                <a:solidFill>
                  <a:srgbClr val="C00000"/>
                </a:solidFill>
              </a:rPr>
              <a:t>REGENERATION</a:t>
            </a:r>
            <a:r>
              <a:rPr lang="en-US" dirty="0"/>
              <a:t> by the cross work </a:t>
            </a:r>
            <a:r>
              <a:rPr lang="en-US" dirty="0">
                <a:solidFill>
                  <a:srgbClr val="002060"/>
                </a:solidFill>
              </a:rPr>
              <a:t>(Titus 3.5)</a:t>
            </a:r>
          </a:p>
          <a:p>
            <a:r>
              <a:rPr lang="en-US" dirty="0">
                <a:solidFill>
                  <a:srgbClr val="002060"/>
                </a:solidFill>
              </a:rPr>
              <a:t>Sin Brought </a:t>
            </a:r>
            <a:r>
              <a:rPr lang="en-US" b="1" dirty="0">
                <a:solidFill>
                  <a:srgbClr val="002060"/>
                </a:solidFill>
              </a:rPr>
              <a:t>Defilement</a:t>
            </a:r>
            <a:r>
              <a:rPr lang="en-US" dirty="0"/>
              <a:t>; We have </a:t>
            </a:r>
            <a:r>
              <a:rPr lang="en-US" dirty="0">
                <a:solidFill>
                  <a:srgbClr val="C00000"/>
                </a:solidFill>
              </a:rPr>
              <a:t>REFINEMENT</a:t>
            </a:r>
            <a:r>
              <a:rPr lang="en-US" dirty="0"/>
              <a:t> by the cross work </a:t>
            </a:r>
            <a:r>
              <a:rPr lang="en-US" dirty="0">
                <a:solidFill>
                  <a:srgbClr val="002060"/>
                </a:solidFill>
              </a:rPr>
              <a:t>(Titus 2.14)</a:t>
            </a:r>
          </a:p>
        </p:txBody>
      </p:sp>
    </p:spTree>
    <p:extLst>
      <p:ext uri="{BB962C8B-B14F-4D97-AF65-F5344CB8AC3E}">
        <p14:creationId xmlns:p14="http://schemas.microsoft.com/office/powerpoint/2010/main" val="45187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246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Calibri</vt:lpstr>
      <vt:lpstr>Rockwell</vt:lpstr>
      <vt:lpstr>Rockwell Condensed</vt:lpstr>
      <vt:lpstr>Rockwell Extra Bold</vt:lpstr>
      <vt:lpstr>Wingdings</vt:lpstr>
      <vt:lpstr>Wood Type</vt:lpstr>
      <vt:lpstr>His Vicarious DEATH</vt:lpstr>
      <vt:lpstr>His VICARIOUS DEATH</vt:lpstr>
      <vt:lpstr>His VICARIOUS DEATH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 Virtuous Life</dc:title>
  <dc:creator>Iain Lewis</dc:creator>
  <cp:lastModifiedBy>Dan Rudge</cp:lastModifiedBy>
  <cp:revision>8</cp:revision>
  <dcterms:created xsi:type="dcterms:W3CDTF">2019-06-14T10:38:41Z</dcterms:created>
  <dcterms:modified xsi:type="dcterms:W3CDTF">2019-06-21T15:47:55Z</dcterms:modified>
</cp:coreProperties>
</file>