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88" r:id="rId3"/>
    <p:sldId id="279" r:id="rId4"/>
    <p:sldId id="296" r:id="rId5"/>
    <p:sldId id="297" r:id="rId6"/>
    <p:sldId id="298" r:id="rId7"/>
    <p:sldId id="302" r:id="rId8"/>
    <p:sldId id="303" r:id="rId9"/>
    <p:sldId id="304" r:id="rId10"/>
    <p:sldId id="30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p:cViewPr varScale="1">
        <p:scale>
          <a:sx n="87" d="100"/>
          <a:sy n="87" d="100"/>
        </p:scale>
        <p:origin x="758"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6AB245-1993-40B4-B662-96DAE27885AE}" type="datetimeFigureOut">
              <a:rPr lang="en-GB" smtClean="0"/>
              <a:t>23/06/2018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2755627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6AB245-1993-40B4-B662-96DAE27885AE}" type="datetimeFigureOut">
              <a:rPr lang="en-GB" smtClean="0"/>
              <a:t>23/06/2018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545807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D6AB245-1993-40B4-B662-96DAE27885AE}" type="datetimeFigureOut">
              <a:rPr lang="en-GB" smtClean="0"/>
              <a:t>23/06/2018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388838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6AB245-1993-40B4-B662-96DAE27885AE}" type="datetimeFigureOut">
              <a:rPr lang="en-GB" smtClean="0"/>
              <a:t>23/06/2018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954846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6AB245-1993-40B4-B662-96DAE27885AE}" type="datetimeFigureOut">
              <a:rPr lang="en-GB" smtClean="0"/>
              <a:t>23/06/2018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3500382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6AB245-1993-40B4-B662-96DAE27885AE}" type="datetimeFigureOut">
              <a:rPr lang="en-GB" smtClean="0"/>
              <a:t>23/06/2018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2170940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6AB245-1993-40B4-B662-96DAE27885AE}" type="datetimeFigureOut">
              <a:rPr lang="en-GB" smtClean="0"/>
              <a:t>23/06/2018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668669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D6AB245-1993-40B4-B662-96DAE27885AE}" type="datetimeFigureOut">
              <a:rPr lang="en-GB" smtClean="0"/>
              <a:t>23/06/2018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2125008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D6AB245-1993-40B4-B662-96DAE27885AE}" type="datetimeFigureOut">
              <a:rPr lang="en-GB" smtClean="0"/>
              <a:t>23/06/2018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3875835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6AB245-1993-40B4-B662-96DAE27885AE}" type="datetimeFigureOut">
              <a:rPr lang="en-GB" smtClean="0"/>
              <a:t>23/06/2018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1726367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6AB245-1993-40B4-B662-96DAE27885AE}" type="datetimeFigureOut">
              <a:rPr lang="en-GB" smtClean="0"/>
              <a:t>23/06/2018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0EEF88-811E-455F-A2D9-F573AE31DAC5}" type="slidenum">
              <a:rPr lang="en-GB" smtClean="0"/>
              <a:t>‹#›</a:t>
            </a:fld>
            <a:endParaRPr lang="en-GB"/>
          </a:p>
        </p:txBody>
      </p:sp>
    </p:spTree>
    <p:extLst>
      <p:ext uri="{BB962C8B-B14F-4D97-AF65-F5344CB8AC3E}">
        <p14:creationId xmlns:p14="http://schemas.microsoft.com/office/powerpoint/2010/main" val="1826295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6AB245-1993-40B4-B662-96DAE27885AE}" type="datetimeFigureOut">
              <a:rPr lang="en-GB" smtClean="0"/>
              <a:t>23/06/2018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0EEF88-811E-455F-A2D9-F573AE31DAC5}" type="slidenum">
              <a:rPr lang="en-GB" smtClean="0"/>
              <a:t>‹#›</a:t>
            </a:fld>
            <a:endParaRPr lang="en-GB"/>
          </a:p>
        </p:txBody>
      </p:sp>
    </p:spTree>
    <p:extLst>
      <p:ext uri="{BB962C8B-B14F-4D97-AF65-F5344CB8AC3E}">
        <p14:creationId xmlns:p14="http://schemas.microsoft.com/office/powerpoint/2010/main" val="41491998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3156" y="6237716"/>
            <a:ext cx="6997689" cy="369332"/>
          </a:xfrm>
          <a:prstGeom prst="rect">
            <a:avLst/>
          </a:prstGeom>
          <a:solidFill>
            <a:schemeClr val="bg1"/>
          </a:solidFill>
        </p:spPr>
        <p:txBody>
          <a:bodyPr wrap="square">
            <a:spAutoFit/>
          </a:bodyPr>
          <a:lstStyle/>
          <a:p>
            <a:pPr algn="ctr">
              <a:spcAft>
                <a:spcPts val="0"/>
              </a:spcAft>
            </a:pPr>
            <a:r>
              <a:rPr lang="en-GB" b="1" i="1" dirty="0">
                <a:latin typeface="Albertus Medium" panose="020E0602030304020304" pitchFamily="34" charset="0"/>
                <a:ea typeface="Calibri" panose="020F0502020204030204" pitchFamily="34" charset="0"/>
                <a:cs typeface="Times New Roman" panose="02020603050405020304" pitchFamily="18" charset="0"/>
              </a:rPr>
              <a:t>Acts 11.26: And the disciples were called Christians first in Antioch</a:t>
            </a:r>
            <a:endParaRPr lang="en-GB" dirty="0">
              <a:latin typeface="Albertus Medium" panose="020E06020303040203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1055717" y="5469794"/>
            <a:ext cx="7032567" cy="769441"/>
          </a:xfrm>
          <a:prstGeom prst="rect">
            <a:avLst/>
          </a:prstGeom>
          <a:solidFill>
            <a:schemeClr val="bg1"/>
          </a:solidFill>
        </p:spPr>
        <p:txBody>
          <a:bodyPr wrap="square">
            <a:spAutoFit/>
          </a:bodyPr>
          <a:lstStyle/>
          <a:p>
            <a:pPr algn="ctr">
              <a:spcAft>
                <a:spcPts val="0"/>
              </a:spcAft>
            </a:pPr>
            <a:r>
              <a:rPr lang="en-GB" sz="4400" b="1" dirty="0">
                <a:latin typeface="Albertus Medium" panose="020E0602030304020304" pitchFamily="34" charset="0"/>
                <a:ea typeface="Calibri" panose="020F0502020204030204" pitchFamily="34" charset="0"/>
                <a:cs typeface="Times New Roman" panose="02020603050405020304" pitchFamily="18" charset="0"/>
              </a:rPr>
              <a:t>DISCIPLESHIP</a:t>
            </a:r>
            <a:endParaRPr lang="en-GB" sz="4400" dirty="0">
              <a:latin typeface="Albertus Medium" panose="020E06020303040203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7DCCD373-9FB8-4EF3-85D0-63EB21C7DE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564" y="216024"/>
            <a:ext cx="7848872" cy="5085184"/>
          </a:xfrm>
          <a:prstGeom prst="rect">
            <a:avLst/>
          </a:prstGeom>
          <a:ln>
            <a:noFill/>
          </a:ln>
          <a:effectLst>
            <a:softEdge rad="112500"/>
          </a:effectLst>
        </p:spPr>
      </p:pic>
    </p:spTree>
    <p:extLst>
      <p:ext uri="{BB962C8B-B14F-4D97-AF65-F5344CB8AC3E}">
        <p14:creationId xmlns:p14="http://schemas.microsoft.com/office/powerpoint/2010/main" val="1424239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a:bodyPr>
          <a:lstStyle/>
          <a:p>
            <a:r>
              <a:rPr lang="en-GB" b="1" u="sng" dirty="0">
                <a:latin typeface="Taffy" panose="03050402030202030204" pitchFamily="66" charset="0"/>
              </a:rPr>
              <a:t>Discipleship</a:t>
            </a:r>
          </a:p>
        </p:txBody>
      </p:sp>
      <p:sp>
        <p:nvSpPr>
          <p:cNvPr id="3" name="Content Placeholder 2"/>
          <p:cNvSpPr>
            <a:spLocks noGrp="1"/>
          </p:cNvSpPr>
          <p:nvPr>
            <p:ph idx="1"/>
          </p:nvPr>
        </p:nvSpPr>
        <p:spPr>
          <a:xfrm>
            <a:off x="1762297" y="1404851"/>
            <a:ext cx="7099068" cy="3248285"/>
          </a:xfrm>
        </p:spPr>
        <p:txBody>
          <a:bodyPr>
            <a:normAutofit/>
          </a:bodyPr>
          <a:lstStyle/>
          <a:p>
            <a:pPr>
              <a:buFont typeface="Courier New" panose="02070309020205020404" pitchFamily="49" charset="0"/>
              <a:buChar char="o"/>
            </a:pPr>
            <a:r>
              <a:rPr lang="en-GB" sz="3200" b="1" dirty="0">
                <a:latin typeface="Taffy" panose="03050402030202030204" pitchFamily="66" charset="0"/>
              </a:rPr>
              <a:t> Constructing</a:t>
            </a:r>
            <a:r>
              <a:rPr lang="en-GB" sz="3200" dirty="0">
                <a:latin typeface="Taffy" panose="03050402030202030204" pitchFamily="66" charset="0"/>
              </a:rPr>
              <a:t> a Study</a:t>
            </a:r>
          </a:p>
          <a:p>
            <a:pPr>
              <a:buFont typeface="Courier New" panose="02070309020205020404" pitchFamily="49" charset="0"/>
              <a:buChar char="o"/>
            </a:pPr>
            <a:r>
              <a:rPr lang="en-GB" sz="3200" b="1" dirty="0">
                <a:latin typeface="Taffy" panose="03050402030202030204" pitchFamily="66" charset="0"/>
              </a:rPr>
              <a:t> Character</a:t>
            </a:r>
            <a:r>
              <a:rPr lang="en-GB" sz="3200" dirty="0">
                <a:latin typeface="Taffy" panose="03050402030202030204" pitchFamily="66" charset="0"/>
              </a:rPr>
              <a:t> of True Disciples</a:t>
            </a:r>
          </a:p>
          <a:p>
            <a:pPr>
              <a:buFont typeface="Courier New" panose="02070309020205020404" pitchFamily="49" charset="0"/>
              <a:buChar char="o"/>
            </a:pPr>
            <a:r>
              <a:rPr lang="en-GB" sz="3200" b="1" dirty="0">
                <a:latin typeface="Taffy" panose="03050402030202030204" pitchFamily="66" charset="0"/>
              </a:rPr>
              <a:t> Cost</a:t>
            </a:r>
            <a:r>
              <a:rPr lang="en-GB" sz="3200" dirty="0">
                <a:latin typeface="Taffy" panose="03050402030202030204" pitchFamily="66" charset="0"/>
              </a:rPr>
              <a:t> of True Discipleship</a:t>
            </a:r>
          </a:p>
          <a:p>
            <a:pPr>
              <a:buFont typeface="Courier New" panose="02070309020205020404" pitchFamily="49" charset="0"/>
              <a:buChar char="o"/>
            </a:pPr>
            <a:r>
              <a:rPr lang="en-GB" sz="3200" b="1" dirty="0">
                <a:latin typeface="Taffy" panose="03050402030202030204" pitchFamily="66" charset="0"/>
              </a:rPr>
              <a:t> Comparison</a:t>
            </a:r>
            <a:r>
              <a:rPr lang="en-GB" sz="3200" dirty="0">
                <a:latin typeface="Taffy" panose="03050402030202030204" pitchFamily="66" charset="0"/>
              </a:rPr>
              <a:t> of Two Disciples</a:t>
            </a:r>
          </a:p>
          <a:p>
            <a:pPr marL="0" indent="0">
              <a:buNone/>
            </a:pPr>
            <a:endParaRPr lang="en-GB" sz="3200" dirty="0">
              <a:latin typeface="Taffy" panose="03050402030202030204" pitchFamily="66" charset="0"/>
            </a:endParaRPr>
          </a:p>
        </p:txBody>
      </p:sp>
      <p:pic>
        <p:nvPicPr>
          <p:cNvPr id="6" name="Picture 5">
            <a:extLst>
              <a:ext uri="{FF2B5EF4-FFF2-40B4-BE49-F238E27FC236}">
                <a16:creationId xmlns:a16="http://schemas.microsoft.com/office/drawing/2014/main" id="{8903FB69-D338-47F2-A9D8-ACEA6309B14D}"/>
              </a:ext>
            </a:extLst>
          </p:cNvPr>
          <p:cNvPicPr>
            <a:picLocks noChangeAspect="1"/>
          </p:cNvPicPr>
          <p:nvPr/>
        </p:nvPicPr>
        <p:blipFill rotWithShape="1">
          <a:blip r:embed="rId2">
            <a:extLst>
              <a:ext uri="{28A0092B-C50C-407E-A947-70E740481C1C}">
                <a14:useLocalDpi xmlns:a14="http://schemas.microsoft.com/office/drawing/2010/main" val="0"/>
              </a:ext>
            </a:extLst>
          </a:blip>
          <a:srcRect t="12351" b="60744"/>
          <a:stretch/>
        </p:blipFill>
        <p:spPr>
          <a:xfrm rot="16200000">
            <a:off x="-2733685" y="2733685"/>
            <a:ext cx="6858000" cy="1390630"/>
          </a:xfrm>
          <a:prstGeom prst="rect">
            <a:avLst/>
          </a:prstGeom>
          <a:ln>
            <a:noFill/>
          </a:ln>
          <a:effectLst>
            <a:softEdge rad="112500"/>
          </a:effectLst>
        </p:spPr>
      </p:pic>
    </p:spTree>
    <p:extLst>
      <p:ext uri="{BB962C8B-B14F-4D97-AF65-F5344CB8AC3E}">
        <p14:creationId xmlns:p14="http://schemas.microsoft.com/office/powerpoint/2010/main" val="2745373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a:bodyPr>
          <a:lstStyle/>
          <a:p>
            <a:r>
              <a:rPr lang="en-GB" b="1" u="sng" dirty="0">
                <a:latin typeface="Taffy" panose="03050402030202030204" pitchFamily="66" charset="0"/>
              </a:rPr>
              <a:t>Constructing a Study</a:t>
            </a:r>
          </a:p>
        </p:txBody>
      </p:sp>
      <p:pic>
        <p:nvPicPr>
          <p:cNvPr id="3" name="Picture 2">
            <a:extLst>
              <a:ext uri="{FF2B5EF4-FFF2-40B4-BE49-F238E27FC236}">
                <a16:creationId xmlns:a16="http://schemas.microsoft.com/office/drawing/2014/main" id="{73DF5979-7590-46B6-8699-494873524814}"/>
              </a:ext>
            </a:extLst>
          </p:cNvPr>
          <p:cNvPicPr>
            <a:picLocks noChangeAspect="1"/>
          </p:cNvPicPr>
          <p:nvPr/>
        </p:nvPicPr>
        <p:blipFill>
          <a:blip r:embed="rId2"/>
          <a:stretch>
            <a:fillRect/>
          </a:stretch>
        </p:blipFill>
        <p:spPr>
          <a:xfrm>
            <a:off x="1835696" y="1132948"/>
            <a:ext cx="5315039" cy="5482950"/>
          </a:xfrm>
          <a:prstGeom prst="rect">
            <a:avLst/>
          </a:prstGeom>
        </p:spPr>
      </p:pic>
      <p:pic>
        <p:nvPicPr>
          <p:cNvPr id="7" name="Picture 6">
            <a:extLst>
              <a:ext uri="{FF2B5EF4-FFF2-40B4-BE49-F238E27FC236}">
                <a16:creationId xmlns:a16="http://schemas.microsoft.com/office/drawing/2014/main" id="{0DA1F49D-8855-490D-B68A-EFC6635C99E8}"/>
              </a:ext>
            </a:extLst>
          </p:cNvPr>
          <p:cNvPicPr>
            <a:picLocks noChangeAspect="1"/>
          </p:cNvPicPr>
          <p:nvPr/>
        </p:nvPicPr>
        <p:blipFill rotWithShape="1">
          <a:blip r:embed="rId3"/>
          <a:srcRect l="16495" t="9163" r="17648" b="11998"/>
          <a:stretch/>
        </p:blipFill>
        <p:spPr>
          <a:xfrm>
            <a:off x="1390631" y="1268760"/>
            <a:ext cx="7271734" cy="4896544"/>
          </a:xfrm>
          <a:prstGeom prst="rect">
            <a:avLst/>
          </a:prstGeom>
        </p:spPr>
      </p:pic>
      <p:pic>
        <p:nvPicPr>
          <p:cNvPr id="10" name="Picture 9">
            <a:extLst>
              <a:ext uri="{FF2B5EF4-FFF2-40B4-BE49-F238E27FC236}">
                <a16:creationId xmlns:a16="http://schemas.microsoft.com/office/drawing/2014/main" id="{07173B3B-CFA1-493E-8BD1-6A1DA76C085F}"/>
              </a:ext>
            </a:extLst>
          </p:cNvPr>
          <p:cNvPicPr>
            <a:picLocks noChangeAspect="1"/>
          </p:cNvPicPr>
          <p:nvPr/>
        </p:nvPicPr>
        <p:blipFill rotWithShape="1">
          <a:blip r:embed="rId4">
            <a:extLst>
              <a:ext uri="{28A0092B-C50C-407E-A947-70E740481C1C}">
                <a14:useLocalDpi xmlns:a14="http://schemas.microsoft.com/office/drawing/2010/main" val="0"/>
              </a:ext>
            </a:extLst>
          </a:blip>
          <a:srcRect t="12351" b="60744"/>
          <a:stretch/>
        </p:blipFill>
        <p:spPr>
          <a:xfrm rot="16200000">
            <a:off x="-2733685" y="2733685"/>
            <a:ext cx="6858000" cy="1390630"/>
          </a:xfrm>
          <a:prstGeom prst="rect">
            <a:avLst/>
          </a:prstGeom>
          <a:ln>
            <a:noFill/>
          </a:ln>
          <a:effectLst>
            <a:softEdge rad="112500"/>
          </a:effectLst>
        </p:spPr>
      </p:pic>
      <p:pic>
        <p:nvPicPr>
          <p:cNvPr id="4" name="Picture 3">
            <a:extLst>
              <a:ext uri="{FF2B5EF4-FFF2-40B4-BE49-F238E27FC236}">
                <a16:creationId xmlns:a16="http://schemas.microsoft.com/office/drawing/2014/main" id="{3032B712-8047-4FD0-8CAC-8FC3B9310AA4}"/>
              </a:ext>
            </a:extLst>
          </p:cNvPr>
          <p:cNvPicPr>
            <a:picLocks noChangeAspect="1"/>
          </p:cNvPicPr>
          <p:nvPr/>
        </p:nvPicPr>
        <p:blipFill>
          <a:blip r:embed="rId5"/>
          <a:stretch>
            <a:fillRect/>
          </a:stretch>
        </p:blipFill>
        <p:spPr>
          <a:xfrm>
            <a:off x="1657425" y="1812203"/>
            <a:ext cx="7308811" cy="4896544"/>
          </a:xfrm>
          <a:prstGeom prst="rect">
            <a:avLst/>
          </a:prstGeom>
        </p:spPr>
      </p:pic>
      <p:pic>
        <p:nvPicPr>
          <p:cNvPr id="1026" name="Picture 2" descr="Image result for macdonald true discipleship">
            <a:extLst>
              <a:ext uri="{FF2B5EF4-FFF2-40B4-BE49-F238E27FC236}">
                <a16:creationId xmlns:a16="http://schemas.microsoft.com/office/drawing/2014/main" id="{41FF1FC8-6FB7-4EBD-81CE-1EA2B99BDA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283" y="1612235"/>
            <a:ext cx="2828925"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58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barn(inVertical)">
                                      <p:cBhvr>
                                        <p:cTn id="2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a:bodyPr>
          <a:lstStyle/>
          <a:p>
            <a:r>
              <a:rPr lang="en-GB" b="1" u="sng" dirty="0">
                <a:latin typeface="Taffy" panose="03050402030202030204" pitchFamily="66" charset="0"/>
              </a:rPr>
              <a:t>Constructing a Study</a:t>
            </a:r>
          </a:p>
        </p:txBody>
      </p:sp>
      <p:sp>
        <p:nvSpPr>
          <p:cNvPr id="3" name="Content Placeholder 2"/>
          <p:cNvSpPr>
            <a:spLocks noGrp="1"/>
          </p:cNvSpPr>
          <p:nvPr>
            <p:ph idx="1"/>
          </p:nvPr>
        </p:nvSpPr>
        <p:spPr>
          <a:xfrm>
            <a:off x="1762297" y="1404851"/>
            <a:ext cx="7099068" cy="4832461"/>
          </a:xfrm>
        </p:spPr>
        <p:txBody>
          <a:bodyPr>
            <a:normAutofit/>
          </a:bodyPr>
          <a:lstStyle/>
          <a:p>
            <a:pPr>
              <a:buFont typeface="Courier New" panose="02070309020205020404" pitchFamily="49" charset="0"/>
              <a:buChar char="o"/>
            </a:pPr>
            <a:r>
              <a:rPr lang="en-GB" sz="3200" b="1" dirty="0">
                <a:latin typeface="Taffy" panose="03050402030202030204" pitchFamily="66" charset="0"/>
              </a:rPr>
              <a:t>Luke 6.40: </a:t>
            </a:r>
            <a:r>
              <a:rPr lang="en-GB" sz="3200" dirty="0">
                <a:latin typeface="Taffy" panose="03050402030202030204" pitchFamily="66" charset="0"/>
              </a:rPr>
              <a:t>The disciple is not above his master: but every one that is perfect shall be </a:t>
            </a:r>
            <a:r>
              <a:rPr lang="en-GB" sz="3200" u="sng" dirty="0">
                <a:latin typeface="Taffy" panose="03050402030202030204" pitchFamily="66" charset="0"/>
              </a:rPr>
              <a:t>as</a:t>
            </a:r>
            <a:r>
              <a:rPr lang="en-GB" sz="3200" dirty="0">
                <a:latin typeface="Taffy" panose="03050402030202030204" pitchFamily="66" charset="0"/>
              </a:rPr>
              <a:t> his master.</a:t>
            </a:r>
          </a:p>
          <a:p>
            <a:pPr>
              <a:buFont typeface="Courier New" panose="02070309020205020404" pitchFamily="49" charset="0"/>
              <a:buChar char="o"/>
            </a:pPr>
            <a:r>
              <a:rPr lang="en-GB" sz="3200" b="1" dirty="0">
                <a:latin typeface="Taffy" panose="03050402030202030204" pitchFamily="66" charset="0"/>
              </a:rPr>
              <a:t>Isaiah 50.4: </a:t>
            </a:r>
            <a:r>
              <a:rPr lang="en-GB" sz="3200" dirty="0">
                <a:latin typeface="Taffy" panose="03050402030202030204" pitchFamily="66" charset="0"/>
              </a:rPr>
              <a:t>The Lord GOD hath given me the tongue of the learned (disciple)… He </a:t>
            </a:r>
            <a:r>
              <a:rPr lang="en-GB" sz="3200" dirty="0" err="1">
                <a:latin typeface="Taffy" panose="03050402030202030204" pitchFamily="66" charset="0"/>
              </a:rPr>
              <a:t>wakeneth</a:t>
            </a:r>
            <a:r>
              <a:rPr lang="en-GB" sz="3200" dirty="0">
                <a:latin typeface="Taffy" panose="03050402030202030204" pitchFamily="66" charset="0"/>
              </a:rPr>
              <a:t> mine ear to hear as the learned (disciple).</a:t>
            </a:r>
          </a:p>
          <a:p>
            <a:pPr>
              <a:buFont typeface="Courier New" panose="02070309020205020404" pitchFamily="49" charset="0"/>
              <a:buChar char="o"/>
            </a:pPr>
            <a:r>
              <a:rPr lang="en-GB" sz="3200" b="1" dirty="0">
                <a:latin typeface="Taffy" panose="03050402030202030204" pitchFamily="66" charset="0"/>
              </a:rPr>
              <a:t>John 12.50: </a:t>
            </a:r>
            <a:r>
              <a:rPr lang="en-GB" sz="3200" dirty="0">
                <a:latin typeface="Taffy" panose="03050402030202030204" pitchFamily="66" charset="0"/>
              </a:rPr>
              <a:t>Whatsoever I speak… even as the Father said unto me, so I speak.</a:t>
            </a:r>
          </a:p>
        </p:txBody>
      </p:sp>
      <p:pic>
        <p:nvPicPr>
          <p:cNvPr id="5" name="Picture 4">
            <a:extLst>
              <a:ext uri="{FF2B5EF4-FFF2-40B4-BE49-F238E27FC236}">
                <a16:creationId xmlns:a16="http://schemas.microsoft.com/office/drawing/2014/main" id="{1C879524-E06A-4A78-815D-7B3EE2CF791B}"/>
              </a:ext>
            </a:extLst>
          </p:cNvPr>
          <p:cNvPicPr>
            <a:picLocks noChangeAspect="1"/>
          </p:cNvPicPr>
          <p:nvPr/>
        </p:nvPicPr>
        <p:blipFill rotWithShape="1">
          <a:blip r:embed="rId2">
            <a:extLst>
              <a:ext uri="{28A0092B-C50C-407E-A947-70E740481C1C}">
                <a14:useLocalDpi xmlns:a14="http://schemas.microsoft.com/office/drawing/2010/main" val="0"/>
              </a:ext>
            </a:extLst>
          </a:blip>
          <a:srcRect t="12351" b="60744"/>
          <a:stretch/>
        </p:blipFill>
        <p:spPr>
          <a:xfrm rot="16200000">
            <a:off x="-2733685" y="2733685"/>
            <a:ext cx="6858000" cy="1390630"/>
          </a:xfrm>
          <a:prstGeom prst="rect">
            <a:avLst/>
          </a:prstGeom>
          <a:ln>
            <a:noFill/>
          </a:ln>
          <a:effectLst>
            <a:softEdge rad="112500"/>
          </a:effectLst>
        </p:spPr>
      </p:pic>
    </p:spTree>
    <p:extLst>
      <p:ext uri="{BB962C8B-B14F-4D97-AF65-F5344CB8AC3E}">
        <p14:creationId xmlns:p14="http://schemas.microsoft.com/office/powerpoint/2010/main" val="138401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a:bodyPr>
          <a:lstStyle/>
          <a:p>
            <a:r>
              <a:rPr lang="en-GB" b="1" u="sng" dirty="0">
                <a:latin typeface="Taffy" panose="03050402030202030204" pitchFamily="66" charset="0"/>
              </a:rPr>
              <a:t>Constructing a Study</a:t>
            </a:r>
          </a:p>
        </p:txBody>
      </p:sp>
      <p:sp>
        <p:nvSpPr>
          <p:cNvPr id="3" name="Content Placeholder 2"/>
          <p:cNvSpPr>
            <a:spLocks noGrp="1"/>
          </p:cNvSpPr>
          <p:nvPr>
            <p:ph idx="1"/>
          </p:nvPr>
        </p:nvSpPr>
        <p:spPr>
          <a:xfrm>
            <a:off x="1762297" y="1404851"/>
            <a:ext cx="7099068" cy="5162839"/>
          </a:xfrm>
        </p:spPr>
        <p:txBody>
          <a:bodyPr>
            <a:normAutofit fontScale="92500" lnSpcReduction="10000"/>
          </a:bodyPr>
          <a:lstStyle/>
          <a:p>
            <a:pPr>
              <a:buFont typeface="Courier New" panose="02070309020205020404" pitchFamily="49" charset="0"/>
              <a:buChar char="o"/>
            </a:pPr>
            <a:r>
              <a:rPr lang="en-GB" sz="3200" b="1" dirty="0">
                <a:latin typeface="Taffy" panose="03050402030202030204" pitchFamily="66" charset="0"/>
              </a:rPr>
              <a:t>John 6.66: </a:t>
            </a:r>
            <a:r>
              <a:rPr lang="en-GB" sz="3200" dirty="0">
                <a:latin typeface="Taffy" panose="03050402030202030204" pitchFamily="66" charset="0"/>
              </a:rPr>
              <a:t>From that time many of his disciples went back (renounced), and walked no more with him.</a:t>
            </a:r>
          </a:p>
          <a:p>
            <a:pPr>
              <a:buFont typeface="Courier New" panose="02070309020205020404" pitchFamily="49" charset="0"/>
              <a:buChar char="o"/>
            </a:pPr>
            <a:r>
              <a:rPr lang="en-GB" sz="3200" b="1" dirty="0">
                <a:latin typeface="Taffy" panose="03050402030202030204" pitchFamily="66" charset="0"/>
              </a:rPr>
              <a:t>Evan Hopkins: </a:t>
            </a:r>
            <a:r>
              <a:rPr lang="en-GB" sz="3200" dirty="0">
                <a:latin typeface="Taffy" panose="03050402030202030204" pitchFamily="66" charset="0"/>
              </a:rPr>
              <a:t>“The Saviour is not looking for men and women who will give their spare evenings to Him—or their weekends—or their years of retirement. Rather He seeks those who will give Him </a:t>
            </a:r>
            <a:r>
              <a:rPr lang="en-GB" sz="3200" u="sng" dirty="0">
                <a:latin typeface="Taffy" panose="03050402030202030204" pitchFamily="66" charset="0"/>
              </a:rPr>
              <a:t>first</a:t>
            </a:r>
            <a:r>
              <a:rPr lang="en-GB" sz="3200" dirty="0">
                <a:latin typeface="Taffy" panose="03050402030202030204" pitchFamily="66" charset="0"/>
              </a:rPr>
              <a:t> place in their lives. He looks today, not for crowds drifting aimlessly in His track, but for individual men and women whose undying </a:t>
            </a:r>
            <a:r>
              <a:rPr lang="en-GB" sz="3200" u="sng" dirty="0">
                <a:latin typeface="Taffy" panose="03050402030202030204" pitchFamily="66" charset="0"/>
              </a:rPr>
              <a:t>allegiance</a:t>
            </a:r>
            <a:r>
              <a:rPr lang="en-GB" sz="3200" dirty="0">
                <a:latin typeface="Taffy" panose="03050402030202030204" pitchFamily="66" charset="0"/>
              </a:rPr>
              <a:t> springs from an overflowing heart of </a:t>
            </a:r>
            <a:r>
              <a:rPr lang="en-GB" sz="3200" u="sng" dirty="0">
                <a:latin typeface="Taffy" panose="03050402030202030204" pitchFamily="66" charset="0"/>
              </a:rPr>
              <a:t>affection</a:t>
            </a:r>
            <a:r>
              <a:rPr lang="en-GB" sz="3200" dirty="0">
                <a:latin typeface="Taffy" panose="03050402030202030204" pitchFamily="66" charset="0"/>
              </a:rPr>
              <a:t> for Him.”</a:t>
            </a:r>
          </a:p>
        </p:txBody>
      </p:sp>
      <p:pic>
        <p:nvPicPr>
          <p:cNvPr id="5" name="Picture 4">
            <a:extLst>
              <a:ext uri="{FF2B5EF4-FFF2-40B4-BE49-F238E27FC236}">
                <a16:creationId xmlns:a16="http://schemas.microsoft.com/office/drawing/2014/main" id="{6BC3B44E-D350-407C-99ED-151677330E22}"/>
              </a:ext>
            </a:extLst>
          </p:cNvPr>
          <p:cNvPicPr>
            <a:picLocks noChangeAspect="1"/>
          </p:cNvPicPr>
          <p:nvPr/>
        </p:nvPicPr>
        <p:blipFill rotWithShape="1">
          <a:blip r:embed="rId2">
            <a:extLst>
              <a:ext uri="{28A0092B-C50C-407E-A947-70E740481C1C}">
                <a14:useLocalDpi xmlns:a14="http://schemas.microsoft.com/office/drawing/2010/main" val="0"/>
              </a:ext>
            </a:extLst>
          </a:blip>
          <a:srcRect t="12351" b="60744"/>
          <a:stretch/>
        </p:blipFill>
        <p:spPr>
          <a:xfrm rot="16200000">
            <a:off x="-2733685" y="2733685"/>
            <a:ext cx="6858000" cy="1390630"/>
          </a:xfrm>
          <a:prstGeom prst="rect">
            <a:avLst/>
          </a:prstGeom>
          <a:ln>
            <a:noFill/>
          </a:ln>
          <a:effectLst>
            <a:softEdge rad="112500"/>
          </a:effectLst>
        </p:spPr>
      </p:pic>
    </p:spTree>
    <p:extLst>
      <p:ext uri="{BB962C8B-B14F-4D97-AF65-F5344CB8AC3E}">
        <p14:creationId xmlns:p14="http://schemas.microsoft.com/office/powerpoint/2010/main" val="924129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a:bodyPr>
          <a:lstStyle/>
          <a:p>
            <a:r>
              <a:rPr lang="en-GB" sz="3900" b="1" u="sng" dirty="0">
                <a:latin typeface="Taffy" panose="03050402030202030204" pitchFamily="66" charset="0"/>
              </a:rPr>
              <a:t>Character of True Disciples</a:t>
            </a:r>
          </a:p>
        </p:txBody>
      </p:sp>
      <p:sp>
        <p:nvSpPr>
          <p:cNvPr id="3" name="Content Placeholder 2"/>
          <p:cNvSpPr>
            <a:spLocks noGrp="1"/>
          </p:cNvSpPr>
          <p:nvPr>
            <p:ph idx="1"/>
          </p:nvPr>
        </p:nvSpPr>
        <p:spPr>
          <a:xfrm>
            <a:off x="1762297" y="1404851"/>
            <a:ext cx="7099068" cy="5120640"/>
          </a:xfrm>
        </p:spPr>
        <p:txBody>
          <a:bodyPr>
            <a:normAutofit lnSpcReduction="10000"/>
          </a:bodyPr>
          <a:lstStyle/>
          <a:p>
            <a:pPr>
              <a:buFont typeface="Courier New" panose="02070309020205020404" pitchFamily="49" charset="0"/>
              <a:buChar char="o"/>
            </a:pPr>
            <a:r>
              <a:rPr lang="en-GB" sz="3200" b="1" dirty="0">
                <a:latin typeface="Taffy" panose="03050402030202030204" pitchFamily="66" charset="0"/>
              </a:rPr>
              <a:t>John 15.8: </a:t>
            </a:r>
            <a:r>
              <a:rPr lang="en-GB" sz="3200" dirty="0">
                <a:latin typeface="Taffy" panose="03050402030202030204" pitchFamily="66" charset="0"/>
              </a:rPr>
              <a:t>Herein is my Father glorified, that ye </a:t>
            </a:r>
            <a:r>
              <a:rPr lang="en-GB" sz="3200" u="sng" dirty="0">
                <a:latin typeface="Taffy" panose="03050402030202030204" pitchFamily="66" charset="0"/>
              </a:rPr>
              <a:t>bear much fruit</a:t>
            </a:r>
            <a:r>
              <a:rPr lang="en-GB" sz="3200" dirty="0">
                <a:latin typeface="Taffy" panose="03050402030202030204" pitchFamily="66" charset="0"/>
              </a:rPr>
              <a:t>; so shall ye be my disciples.</a:t>
            </a:r>
          </a:p>
          <a:p>
            <a:pPr>
              <a:buFont typeface="Courier New" panose="02070309020205020404" pitchFamily="49" charset="0"/>
              <a:buChar char="o"/>
            </a:pPr>
            <a:r>
              <a:rPr lang="en-GB" sz="3200" b="1" dirty="0">
                <a:latin typeface="Taffy" panose="03050402030202030204" pitchFamily="66" charset="0"/>
              </a:rPr>
              <a:t>John 15.5: </a:t>
            </a:r>
            <a:r>
              <a:rPr lang="en-GB" sz="3200" dirty="0">
                <a:latin typeface="Taffy" panose="03050402030202030204" pitchFamily="66" charset="0"/>
              </a:rPr>
              <a:t>I am the vine, ye are the branches: He that </a:t>
            </a:r>
            <a:r>
              <a:rPr lang="en-GB" sz="3200" u="sng" dirty="0" err="1">
                <a:latin typeface="Taffy" panose="03050402030202030204" pitchFamily="66" charset="0"/>
              </a:rPr>
              <a:t>abideth</a:t>
            </a:r>
            <a:r>
              <a:rPr lang="en-GB" sz="3200" u="sng" dirty="0">
                <a:latin typeface="Taffy" panose="03050402030202030204" pitchFamily="66" charset="0"/>
              </a:rPr>
              <a:t> in me</a:t>
            </a:r>
            <a:r>
              <a:rPr lang="en-GB" sz="3200" dirty="0">
                <a:latin typeface="Taffy" panose="03050402030202030204" pitchFamily="66" charset="0"/>
              </a:rPr>
              <a:t>, and I in him, the same bringeth forth much fruit: for without me ye can do nothing.</a:t>
            </a:r>
          </a:p>
          <a:p>
            <a:pPr>
              <a:buFont typeface="Courier New" panose="02070309020205020404" pitchFamily="49" charset="0"/>
              <a:buChar char="o"/>
            </a:pPr>
            <a:r>
              <a:rPr lang="en-GB" sz="3200" b="1" dirty="0">
                <a:latin typeface="Taffy" panose="03050402030202030204" pitchFamily="66" charset="0"/>
              </a:rPr>
              <a:t>John 1.39: </a:t>
            </a:r>
            <a:r>
              <a:rPr lang="en-GB" sz="3200" dirty="0">
                <a:latin typeface="Taffy" panose="03050402030202030204" pitchFamily="66" charset="0"/>
              </a:rPr>
              <a:t>He saith unto them, Come and see. They came and saw where he dwelt, and </a:t>
            </a:r>
            <a:r>
              <a:rPr lang="en-GB" sz="3200" u="sng" dirty="0">
                <a:latin typeface="Taffy" panose="03050402030202030204" pitchFamily="66" charset="0"/>
              </a:rPr>
              <a:t>abode with him </a:t>
            </a:r>
            <a:r>
              <a:rPr lang="en-GB" sz="3200" dirty="0">
                <a:latin typeface="Taffy" panose="03050402030202030204" pitchFamily="66" charset="0"/>
              </a:rPr>
              <a:t>that day: for it was about the tenth hour.</a:t>
            </a:r>
          </a:p>
          <a:p>
            <a:pPr>
              <a:buFont typeface="Courier New" panose="02070309020205020404" pitchFamily="49" charset="0"/>
              <a:buChar char="o"/>
            </a:pPr>
            <a:endParaRPr lang="en-GB" sz="3200" dirty="0">
              <a:latin typeface="Taffy" panose="03050402030202030204" pitchFamily="66" charset="0"/>
            </a:endParaRPr>
          </a:p>
        </p:txBody>
      </p:sp>
      <p:pic>
        <p:nvPicPr>
          <p:cNvPr id="5" name="Picture 4">
            <a:extLst>
              <a:ext uri="{FF2B5EF4-FFF2-40B4-BE49-F238E27FC236}">
                <a16:creationId xmlns:a16="http://schemas.microsoft.com/office/drawing/2014/main" id="{0F788E66-35A6-418F-9BD4-DCDEC27EFB28}"/>
              </a:ext>
            </a:extLst>
          </p:cNvPr>
          <p:cNvPicPr>
            <a:picLocks noChangeAspect="1"/>
          </p:cNvPicPr>
          <p:nvPr/>
        </p:nvPicPr>
        <p:blipFill rotWithShape="1">
          <a:blip r:embed="rId2">
            <a:extLst>
              <a:ext uri="{28A0092B-C50C-407E-A947-70E740481C1C}">
                <a14:useLocalDpi xmlns:a14="http://schemas.microsoft.com/office/drawing/2010/main" val="0"/>
              </a:ext>
            </a:extLst>
          </a:blip>
          <a:srcRect t="12351" b="60744"/>
          <a:stretch/>
        </p:blipFill>
        <p:spPr>
          <a:xfrm rot="16200000">
            <a:off x="-2733685" y="2733685"/>
            <a:ext cx="6858000" cy="1390630"/>
          </a:xfrm>
          <a:prstGeom prst="rect">
            <a:avLst/>
          </a:prstGeom>
          <a:ln>
            <a:noFill/>
          </a:ln>
          <a:effectLst>
            <a:softEdge rad="112500"/>
          </a:effectLst>
        </p:spPr>
      </p:pic>
    </p:spTree>
    <p:extLst>
      <p:ext uri="{BB962C8B-B14F-4D97-AF65-F5344CB8AC3E}">
        <p14:creationId xmlns:p14="http://schemas.microsoft.com/office/powerpoint/2010/main" val="3602010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a:bodyPr>
          <a:lstStyle/>
          <a:p>
            <a:r>
              <a:rPr lang="en-GB" sz="3900" b="1" u="sng" dirty="0">
                <a:latin typeface="Taffy" panose="03050402030202030204" pitchFamily="66" charset="0"/>
              </a:rPr>
              <a:t>Character of True Disciples</a:t>
            </a:r>
          </a:p>
        </p:txBody>
      </p:sp>
      <p:sp>
        <p:nvSpPr>
          <p:cNvPr id="3" name="Content Placeholder 2"/>
          <p:cNvSpPr>
            <a:spLocks noGrp="1"/>
          </p:cNvSpPr>
          <p:nvPr>
            <p:ph idx="1"/>
          </p:nvPr>
        </p:nvSpPr>
        <p:spPr>
          <a:xfrm>
            <a:off x="1762297" y="1404851"/>
            <a:ext cx="7099068" cy="5162839"/>
          </a:xfrm>
        </p:spPr>
        <p:txBody>
          <a:bodyPr>
            <a:normAutofit/>
          </a:bodyPr>
          <a:lstStyle/>
          <a:p>
            <a:pPr>
              <a:buFont typeface="Courier New" panose="02070309020205020404" pitchFamily="49" charset="0"/>
              <a:buChar char="o"/>
            </a:pPr>
            <a:r>
              <a:rPr lang="en-GB" sz="3200" b="1" dirty="0">
                <a:latin typeface="Taffy" panose="03050402030202030204" pitchFamily="66" charset="0"/>
              </a:rPr>
              <a:t>John 13.34-35: </a:t>
            </a:r>
            <a:r>
              <a:rPr lang="en-GB" sz="3200" dirty="0">
                <a:latin typeface="Taffy" panose="03050402030202030204" pitchFamily="66" charset="0"/>
              </a:rPr>
              <a:t>A new commandment I give unto you, That ye </a:t>
            </a:r>
            <a:r>
              <a:rPr lang="en-GB" sz="3200" u="sng" dirty="0">
                <a:latin typeface="Taffy" panose="03050402030202030204" pitchFamily="66" charset="0"/>
              </a:rPr>
              <a:t>love one another</a:t>
            </a:r>
            <a:r>
              <a:rPr lang="en-GB" sz="3200" dirty="0">
                <a:latin typeface="Taffy" panose="03050402030202030204" pitchFamily="66" charset="0"/>
              </a:rPr>
              <a:t>; as I have loved you, that ye also love one another. By this shall all men know that ye are my disciples, if ye have love one to another.</a:t>
            </a:r>
          </a:p>
          <a:p>
            <a:pPr>
              <a:buFont typeface="Courier New" panose="02070309020205020404" pitchFamily="49" charset="0"/>
              <a:buChar char="o"/>
            </a:pPr>
            <a:r>
              <a:rPr lang="en-GB" sz="3200" b="1" dirty="0">
                <a:latin typeface="Taffy" panose="03050402030202030204" pitchFamily="66" charset="0"/>
              </a:rPr>
              <a:t>John 8.31: </a:t>
            </a:r>
            <a:r>
              <a:rPr lang="en-GB" sz="3200" dirty="0">
                <a:latin typeface="Taffy" panose="03050402030202030204" pitchFamily="66" charset="0"/>
              </a:rPr>
              <a:t>Then said Jesus to those Jews which believed on him, If ye </a:t>
            </a:r>
            <a:r>
              <a:rPr lang="en-GB" sz="3200" u="sng" dirty="0">
                <a:latin typeface="Taffy" panose="03050402030202030204" pitchFamily="66" charset="0"/>
              </a:rPr>
              <a:t>continue</a:t>
            </a:r>
            <a:r>
              <a:rPr lang="en-GB" sz="3200" dirty="0">
                <a:latin typeface="Taffy" panose="03050402030202030204" pitchFamily="66" charset="0"/>
              </a:rPr>
              <a:t> (abide, persevere) in my word, then are ye my disciples indeed.</a:t>
            </a:r>
          </a:p>
        </p:txBody>
      </p:sp>
      <p:pic>
        <p:nvPicPr>
          <p:cNvPr id="5" name="Picture 4">
            <a:extLst>
              <a:ext uri="{FF2B5EF4-FFF2-40B4-BE49-F238E27FC236}">
                <a16:creationId xmlns:a16="http://schemas.microsoft.com/office/drawing/2014/main" id="{0F788E66-35A6-418F-9BD4-DCDEC27EFB28}"/>
              </a:ext>
            </a:extLst>
          </p:cNvPr>
          <p:cNvPicPr>
            <a:picLocks noChangeAspect="1"/>
          </p:cNvPicPr>
          <p:nvPr/>
        </p:nvPicPr>
        <p:blipFill rotWithShape="1">
          <a:blip r:embed="rId2">
            <a:extLst>
              <a:ext uri="{28A0092B-C50C-407E-A947-70E740481C1C}">
                <a14:useLocalDpi xmlns:a14="http://schemas.microsoft.com/office/drawing/2010/main" val="0"/>
              </a:ext>
            </a:extLst>
          </a:blip>
          <a:srcRect t="12351" b="60744"/>
          <a:stretch/>
        </p:blipFill>
        <p:spPr>
          <a:xfrm rot="16200000">
            <a:off x="-2733685" y="2733685"/>
            <a:ext cx="6858000" cy="1390630"/>
          </a:xfrm>
          <a:prstGeom prst="rect">
            <a:avLst/>
          </a:prstGeom>
          <a:ln>
            <a:noFill/>
          </a:ln>
          <a:effectLst>
            <a:softEdge rad="112500"/>
          </a:effectLst>
        </p:spPr>
      </p:pic>
    </p:spTree>
    <p:extLst>
      <p:ext uri="{BB962C8B-B14F-4D97-AF65-F5344CB8AC3E}">
        <p14:creationId xmlns:p14="http://schemas.microsoft.com/office/powerpoint/2010/main" val="417907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a:bodyPr>
          <a:lstStyle/>
          <a:p>
            <a:r>
              <a:rPr lang="en-GB" sz="3900" b="1" u="sng" dirty="0">
                <a:latin typeface="Taffy" panose="03050402030202030204" pitchFamily="66" charset="0"/>
              </a:rPr>
              <a:t>Cost of True Discipleship</a:t>
            </a:r>
          </a:p>
        </p:txBody>
      </p:sp>
      <p:sp>
        <p:nvSpPr>
          <p:cNvPr id="3" name="Content Placeholder 2"/>
          <p:cNvSpPr>
            <a:spLocks noGrp="1"/>
          </p:cNvSpPr>
          <p:nvPr>
            <p:ph idx="1"/>
          </p:nvPr>
        </p:nvSpPr>
        <p:spPr>
          <a:xfrm>
            <a:off x="1762297" y="1404851"/>
            <a:ext cx="7099068" cy="5162839"/>
          </a:xfrm>
        </p:spPr>
        <p:txBody>
          <a:bodyPr>
            <a:normAutofit/>
          </a:bodyPr>
          <a:lstStyle/>
          <a:p>
            <a:pPr>
              <a:buFont typeface="Courier New" panose="02070309020205020404" pitchFamily="49" charset="0"/>
              <a:buChar char="o"/>
            </a:pPr>
            <a:r>
              <a:rPr lang="en-GB" sz="3200" b="1" dirty="0">
                <a:latin typeface="Taffy" panose="03050402030202030204" pitchFamily="66" charset="0"/>
              </a:rPr>
              <a:t>Luke 9.23: </a:t>
            </a:r>
            <a:r>
              <a:rPr lang="en-GB" sz="3200" dirty="0">
                <a:latin typeface="Taffy" panose="03050402030202030204" pitchFamily="66" charset="0"/>
              </a:rPr>
              <a:t>And he said to them all, If any man will come after me, let him </a:t>
            </a:r>
            <a:r>
              <a:rPr lang="en-GB" sz="3200" u="sng" dirty="0">
                <a:latin typeface="Taffy" panose="03050402030202030204" pitchFamily="66" charset="0"/>
              </a:rPr>
              <a:t>deny himself</a:t>
            </a:r>
            <a:r>
              <a:rPr lang="en-GB" sz="3200" dirty="0">
                <a:latin typeface="Taffy" panose="03050402030202030204" pitchFamily="66" charset="0"/>
              </a:rPr>
              <a:t>, and </a:t>
            </a:r>
            <a:r>
              <a:rPr lang="en-GB" sz="3200" u="sng" dirty="0">
                <a:latin typeface="Taffy" panose="03050402030202030204" pitchFamily="66" charset="0"/>
              </a:rPr>
              <a:t>take up his cross </a:t>
            </a:r>
            <a:r>
              <a:rPr lang="en-GB" sz="3200" dirty="0">
                <a:latin typeface="Taffy" panose="03050402030202030204" pitchFamily="66" charset="0"/>
              </a:rPr>
              <a:t>daily, and follow me.</a:t>
            </a:r>
          </a:p>
          <a:p>
            <a:pPr>
              <a:buFont typeface="Courier New" panose="02070309020205020404" pitchFamily="49" charset="0"/>
              <a:buChar char="o"/>
            </a:pPr>
            <a:r>
              <a:rPr lang="en-GB" sz="3200" b="1" dirty="0">
                <a:latin typeface="Taffy" panose="03050402030202030204" pitchFamily="66" charset="0"/>
              </a:rPr>
              <a:t>Hebrews 11.25-26: </a:t>
            </a:r>
            <a:r>
              <a:rPr lang="en-GB" sz="3200" dirty="0">
                <a:latin typeface="Taffy" panose="03050402030202030204" pitchFamily="66" charset="0"/>
              </a:rPr>
              <a:t>Choosing rather to suffer affliction with the people of God, than to enjoy the pleasures of sin for a season; Esteeming the reproach of Christ greater riches than the treasures in Egypt…</a:t>
            </a:r>
          </a:p>
        </p:txBody>
      </p:sp>
      <p:pic>
        <p:nvPicPr>
          <p:cNvPr id="5" name="Picture 4">
            <a:extLst>
              <a:ext uri="{FF2B5EF4-FFF2-40B4-BE49-F238E27FC236}">
                <a16:creationId xmlns:a16="http://schemas.microsoft.com/office/drawing/2014/main" id="{0F788E66-35A6-418F-9BD4-DCDEC27EFB28}"/>
              </a:ext>
            </a:extLst>
          </p:cNvPr>
          <p:cNvPicPr>
            <a:picLocks noChangeAspect="1"/>
          </p:cNvPicPr>
          <p:nvPr/>
        </p:nvPicPr>
        <p:blipFill rotWithShape="1">
          <a:blip r:embed="rId2">
            <a:extLst>
              <a:ext uri="{28A0092B-C50C-407E-A947-70E740481C1C}">
                <a14:useLocalDpi xmlns:a14="http://schemas.microsoft.com/office/drawing/2010/main" val="0"/>
              </a:ext>
            </a:extLst>
          </a:blip>
          <a:srcRect t="12351" b="60744"/>
          <a:stretch/>
        </p:blipFill>
        <p:spPr>
          <a:xfrm rot="16200000">
            <a:off x="-2733685" y="2733685"/>
            <a:ext cx="6858000" cy="1390630"/>
          </a:xfrm>
          <a:prstGeom prst="rect">
            <a:avLst/>
          </a:prstGeom>
          <a:ln>
            <a:noFill/>
          </a:ln>
          <a:effectLst>
            <a:softEdge rad="112500"/>
          </a:effectLst>
        </p:spPr>
      </p:pic>
    </p:spTree>
    <p:extLst>
      <p:ext uri="{BB962C8B-B14F-4D97-AF65-F5344CB8AC3E}">
        <p14:creationId xmlns:p14="http://schemas.microsoft.com/office/powerpoint/2010/main" val="423178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a:bodyPr>
          <a:lstStyle/>
          <a:p>
            <a:r>
              <a:rPr lang="en-GB" sz="3900" b="1" u="sng" dirty="0">
                <a:latin typeface="Taffy" panose="03050402030202030204" pitchFamily="66" charset="0"/>
              </a:rPr>
              <a:t>Cost of True Discipleship</a:t>
            </a:r>
          </a:p>
        </p:txBody>
      </p:sp>
      <p:sp>
        <p:nvSpPr>
          <p:cNvPr id="3" name="Content Placeholder 2"/>
          <p:cNvSpPr>
            <a:spLocks noGrp="1"/>
          </p:cNvSpPr>
          <p:nvPr>
            <p:ph idx="1"/>
          </p:nvPr>
        </p:nvSpPr>
        <p:spPr>
          <a:xfrm>
            <a:off x="1762297" y="1404851"/>
            <a:ext cx="7099068" cy="4904469"/>
          </a:xfrm>
        </p:spPr>
        <p:txBody>
          <a:bodyPr>
            <a:noAutofit/>
          </a:bodyPr>
          <a:lstStyle/>
          <a:p>
            <a:pPr>
              <a:buFont typeface="Courier New" panose="02070309020205020404" pitchFamily="49" charset="0"/>
              <a:buChar char="o"/>
            </a:pPr>
            <a:r>
              <a:rPr lang="en-GB" sz="3200" b="1" dirty="0">
                <a:latin typeface="Taffy" panose="03050402030202030204" pitchFamily="66" charset="0"/>
              </a:rPr>
              <a:t>Luke 14.26: </a:t>
            </a:r>
            <a:r>
              <a:rPr lang="en-GB" sz="3200" dirty="0">
                <a:latin typeface="Taffy" panose="03050402030202030204" pitchFamily="66" charset="0"/>
              </a:rPr>
              <a:t>If any man come to me, and hate not his father, and mother, and wife, and children, and brethren, and sisters, yea, and his own life also, he </a:t>
            </a:r>
            <a:r>
              <a:rPr lang="en-GB" sz="3200" u="sng" dirty="0">
                <a:latin typeface="Taffy" panose="03050402030202030204" pitchFamily="66" charset="0"/>
              </a:rPr>
              <a:t>cannot be my disciple</a:t>
            </a:r>
            <a:r>
              <a:rPr lang="en-GB" sz="3200" dirty="0">
                <a:latin typeface="Taffy" panose="03050402030202030204" pitchFamily="66" charset="0"/>
              </a:rPr>
              <a:t>.</a:t>
            </a:r>
          </a:p>
          <a:p>
            <a:pPr>
              <a:buFont typeface="Courier New" panose="02070309020205020404" pitchFamily="49" charset="0"/>
              <a:buChar char="o"/>
            </a:pPr>
            <a:r>
              <a:rPr lang="en-GB" sz="3200" b="1" dirty="0">
                <a:latin typeface="Taffy" panose="03050402030202030204" pitchFamily="66" charset="0"/>
              </a:rPr>
              <a:t>v.33: </a:t>
            </a:r>
            <a:r>
              <a:rPr lang="en-GB" sz="3200" dirty="0">
                <a:latin typeface="Taffy" panose="03050402030202030204" pitchFamily="66" charset="0"/>
              </a:rPr>
              <a:t>So likewise, whosoever he be of you that </a:t>
            </a:r>
            <a:r>
              <a:rPr lang="en-GB" sz="3200" dirty="0" err="1">
                <a:latin typeface="Taffy" panose="03050402030202030204" pitchFamily="66" charset="0"/>
              </a:rPr>
              <a:t>forsaketh</a:t>
            </a:r>
            <a:r>
              <a:rPr lang="en-GB" sz="3200" dirty="0">
                <a:latin typeface="Taffy" panose="03050402030202030204" pitchFamily="66" charset="0"/>
              </a:rPr>
              <a:t> not all that he hath, he </a:t>
            </a:r>
            <a:r>
              <a:rPr lang="en-GB" sz="3200" u="sng" dirty="0">
                <a:latin typeface="Taffy" panose="03050402030202030204" pitchFamily="66" charset="0"/>
              </a:rPr>
              <a:t>cannot be my disciple</a:t>
            </a:r>
            <a:r>
              <a:rPr lang="en-GB" sz="3200" dirty="0">
                <a:latin typeface="Taffy" panose="03050402030202030204" pitchFamily="66" charset="0"/>
              </a:rPr>
              <a:t>.</a:t>
            </a:r>
          </a:p>
        </p:txBody>
      </p:sp>
      <p:pic>
        <p:nvPicPr>
          <p:cNvPr id="5" name="Picture 4">
            <a:extLst>
              <a:ext uri="{FF2B5EF4-FFF2-40B4-BE49-F238E27FC236}">
                <a16:creationId xmlns:a16="http://schemas.microsoft.com/office/drawing/2014/main" id="{0F788E66-35A6-418F-9BD4-DCDEC27EFB28}"/>
              </a:ext>
            </a:extLst>
          </p:cNvPr>
          <p:cNvPicPr>
            <a:picLocks noChangeAspect="1"/>
          </p:cNvPicPr>
          <p:nvPr/>
        </p:nvPicPr>
        <p:blipFill rotWithShape="1">
          <a:blip r:embed="rId2">
            <a:extLst>
              <a:ext uri="{28A0092B-C50C-407E-A947-70E740481C1C}">
                <a14:useLocalDpi xmlns:a14="http://schemas.microsoft.com/office/drawing/2010/main" val="0"/>
              </a:ext>
            </a:extLst>
          </a:blip>
          <a:srcRect t="12351" b="60744"/>
          <a:stretch/>
        </p:blipFill>
        <p:spPr>
          <a:xfrm rot="16200000">
            <a:off x="-2733685" y="2733685"/>
            <a:ext cx="6858000" cy="1390630"/>
          </a:xfrm>
          <a:prstGeom prst="rect">
            <a:avLst/>
          </a:prstGeom>
          <a:ln>
            <a:noFill/>
          </a:ln>
          <a:effectLst>
            <a:softEdge rad="112500"/>
          </a:effectLst>
        </p:spPr>
      </p:pic>
    </p:spTree>
    <p:extLst>
      <p:ext uri="{BB962C8B-B14F-4D97-AF65-F5344CB8AC3E}">
        <p14:creationId xmlns:p14="http://schemas.microsoft.com/office/powerpoint/2010/main" val="221271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2297" y="290310"/>
            <a:ext cx="7099069" cy="873470"/>
          </a:xfrm>
        </p:spPr>
        <p:txBody>
          <a:bodyPr>
            <a:normAutofit/>
          </a:bodyPr>
          <a:lstStyle/>
          <a:p>
            <a:r>
              <a:rPr lang="en-GB" sz="3900" b="1" u="sng" dirty="0">
                <a:latin typeface="Taffy" panose="03050402030202030204" pitchFamily="66" charset="0"/>
              </a:rPr>
              <a:t>Comparison of Two Disciples</a:t>
            </a:r>
          </a:p>
        </p:txBody>
      </p:sp>
      <p:sp>
        <p:nvSpPr>
          <p:cNvPr id="3" name="Content Placeholder 2"/>
          <p:cNvSpPr>
            <a:spLocks noGrp="1"/>
          </p:cNvSpPr>
          <p:nvPr>
            <p:ph idx="1"/>
          </p:nvPr>
        </p:nvSpPr>
        <p:spPr>
          <a:xfrm>
            <a:off x="1762297" y="1404851"/>
            <a:ext cx="7099068" cy="4112381"/>
          </a:xfrm>
        </p:spPr>
        <p:txBody>
          <a:bodyPr>
            <a:normAutofit/>
          </a:bodyPr>
          <a:lstStyle/>
          <a:p>
            <a:pPr>
              <a:buFont typeface="Courier New" panose="02070309020205020404" pitchFamily="49" charset="0"/>
              <a:buChar char="o"/>
            </a:pPr>
            <a:r>
              <a:rPr lang="en-GB" sz="3200" b="1" dirty="0">
                <a:latin typeface="Taffy" panose="03050402030202030204" pitchFamily="66" charset="0"/>
              </a:rPr>
              <a:t>1 Corinthians 10.12: </a:t>
            </a:r>
            <a:r>
              <a:rPr lang="en-GB" sz="3200" dirty="0">
                <a:latin typeface="Taffy" panose="03050402030202030204" pitchFamily="66" charset="0"/>
              </a:rPr>
              <a:t>Wherefore let him that thinketh he </a:t>
            </a:r>
            <a:r>
              <a:rPr lang="en-GB" sz="3200" dirty="0" err="1">
                <a:latin typeface="Taffy" panose="03050402030202030204" pitchFamily="66" charset="0"/>
              </a:rPr>
              <a:t>standeth</a:t>
            </a:r>
            <a:r>
              <a:rPr lang="en-GB" sz="3200" dirty="0">
                <a:latin typeface="Taffy" panose="03050402030202030204" pitchFamily="66" charset="0"/>
              </a:rPr>
              <a:t> take heed lest he fall.</a:t>
            </a:r>
          </a:p>
          <a:p>
            <a:pPr>
              <a:buFont typeface="Courier New" panose="02070309020205020404" pitchFamily="49" charset="0"/>
              <a:buChar char="o"/>
            </a:pPr>
            <a:r>
              <a:rPr lang="en-GB" sz="3200" b="1" dirty="0">
                <a:latin typeface="Taffy" panose="03050402030202030204" pitchFamily="66" charset="0"/>
              </a:rPr>
              <a:t>Acts 21.16: </a:t>
            </a:r>
            <a:r>
              <a:rPr lang="en-GB" sz="3200" dirty="0">
                <a:latin typeface="Taffy" panose="03050402030202030204" pitchFamily="66" charset="0"/>
              </a:rPr>
              <a:t>There went with us also certain of the disciples of Caesarea, and brought with them one </a:t>
            </a:r>
            <a:r>
              <a:rPr lang="en-GB" sz="3200" b="1" dirty="0" err="1">
                <a:latin typeface="Taffy" panose="03050402030202030204" pitchFamily="66" charset="0"/>
              </a:rPr>
              <a:t>Mnason</a:t>
            </a:r>
            <a:r>
              <a:rPr lang="en-GB" sz="3200" dirty="0">
                <a:latin typeface="Taffy" panose="03050402030202030204" pitchFamily="66" charset="0"/>
              </a:rPr>
              <a:t> of Cyprus, an </a:t>
            </a:r>
            <a:r>
              <a:rPr lang="en-GB" sz="3200" u="sng" dirty="0">
                <a:latin typeface="Taffy" panose="03050402030202030204" pitchFamily="66" charset="0"/>
              </a:rPr>
              <a:t>old disciple</a:t>
            </a:r>
            <a:r>
              <a:rPr lang="en-GB" sz="3200" dirty="0">
                <a:latin typeface="Taffy" panose="03050402030202030204" pitchFamily="66" charset="0"/>
              </a:rPr>
              <a:t>, with whom we should lodge.</a:t>
            </a:r>
          </a:p>
          <a:p>
            <a:pPr>
              <a:buFont typeface="Courier New" panose="02070309020205020404" pitchFamily="49" charset="0"/>
              <a:buChar char="o"/>
            </a:pPr>
            <a:endParaRPr lang="en-GB" sz="3200" dirty="0">
              <a:latin typeface="Taffy" panose="03050402030202030204" pitchFamily="66" charset="0"/>
            </a:endParaRPr>
          </a:p>
        </p:txBody>
      </p:sp>
      <p:pic>
        <p:nvPicPr>
          <p:cNvPr id="5" name="Picture 4">
            <a:extLst>
              <a:ext uri="{FF2B5EF4-FFF2-40B4-BE49-F238E27FC236}">
                <a16:creationId xmlns:a16="http://schemas.microsoft.com/office/drawing/2014/main" id="{0F788E66-35A6-418F-9BD4-DCDEC27EFB28}"/>
              </a:ext>
            </a:extLst>
          </p:cNvPr>
          <p:cNvPicPr>
            <a:picLocks noChangeAspect="1"/>
          </p:cNvPicPr>
          <p:nvPr/>
        </p:nvPicPr>
        <p:blipFill rotWithShape="1">
          <a:blip r:embed="rId2">
            <a:extLst>
              <a:ext uri="{28A0092B-C50C-407E-A947-70E740481C1C}">
                <a14:useLocalDpi xmlns:a14="http://schemas.microsoft.com/office/drawing/2010/main" val="0"/>
              </a:ext>
            </a:extLst>
          </a:blip>
          <a:srcRect t="12351" b="60744"/>
          <a:stretch/>
        </p:blipFill>
        <p:spPr>
          <a:xfrm rot="16200000">
            <a:off x="-2733685" y="2733685"/>
            <a:ext cx="6858000" cy="1390630"/>
          </a:xfrm>
          <a:prstGeom prst="rect">
            <a:avLst/>
          </a:prstGeom>
          <a:ln>
            <a:noFill/>
          </a:ln>
          <a:effectLst>
            <a:softEdge rad="112500"/>
          </a:effectLst>
        </p:spPr>
      </p:pic>
    </p:spTree>
    <p:extLst>
      <p:ext uri="{BB962C8B-B14F-4D97-AF65-F5344CB8AC3E}">
        <p14:creationId xmlns:p14="http://schemas.microsoft.com/office/powerpoint/2010/main" val="1759427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606</Words>
  <Application>Microsoft Office PowerPoint</Application>
  <PresentationFormat>On-screen Show (4:3)</PresentationFormat>
  <Paragraphs>31</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Albertus Medium</vt:lpstr>
      <vt:lpstr>Arial</vt:lpstr>
      <vt:lpstr>Calibri</vt:lpstr>
      <vt:lpstr>Calibri Light</vt:lpstr>
      <vt:lpstr>Courier New</vt:lpstr>
      <vt:lpstr>Taffy</vt:lpstr>
      <vt:lpstr>Times New Roman</vt:lpstr>
      <vt:lpstr>Office Theme</vt:lpstr>
      <vt:lpstr>PowerPoint Presentation</vt:lpstr>
      <vt:lpstr>Discipleship</vt:lpstr>
      <vt:lpstr>Constructing a Study</vt:lpstr>
      <vt:lpstr>Constructing a Study</vt:lpstr>
      <vt:lpstr>Constructing a Study</vt:lpstr>
      <vt:lpstr>Character of True Disciples</vt:lpstr>
      <vt:lpstr>Character of True Disciples</vt:lpstr>
      <vt:lpstr>Cost of True Discipleship</vt:lpstr>
      <vt:lpstr>Cost of True Discipleship</vt:lpstr>
      <vt:lpstr>Comparison of Two Disciples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Rudge</dc:creator>
  <cp:lastModifiedBy>Dan Rudge</cp:lastModifiedBy>
  <cp:revision>83</cp:revision>
  <dcterms:created xsi:type="dcterms:W3CDTF">2016-06-13T06:30:12Z</dcterms:created>
  <dcterms:modified xsi:type="dcterms:W3CDTF">2018-06-23T07:48:51Z</dcterms:modified>
</cp:coreProperties>
</file>