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8" r:id="rId3"/>
    <p:sldId id="279" r:id="rId4"/>
    <p:sldId id="296" r:id="rId5"/>
    <p:sldId id="297" r:id="rId6"/>
    <p:sldId id="298" r:id="rId7"/>
    <p:sldId id="299" r:id="rId8"/>
    <p:sldId id="300" r:id="rId9"/>
    <p:sldId id="30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79" d="100"/>
          <a:sy n="79" d="100"/>
        </p:scale>
        <p:origin x="102" y="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80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38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4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6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00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3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6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9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B245-1993-40B4-B662-96DAE27885A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9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62"/>
          <a:stretch/>
        </p:blipFill>
        <p:spPr bwMode="auto">
          <a:xfrm>
            <a:off x="372247" y="199505"/>
            <a:ext cx="8399506" cy="51372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73156" y="6237716"/>
            <a:ext cx="699768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i="1" dirty="0" smtClean="0"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4.4: Many of them which heard the word believed…</a:t>
            </a:r>
            <a:endParaRPr lang="en-GB" dirty="0" smtClean="0"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55717" y="5469794"/>
            <a:ext cx="7032567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400" b="1" dirty="0" smtClean="0"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MAN’S RESPONSIBILITY</a:t>
            </a:r>
            <a:endParaRPr lang="en-GB" sz="4400" dirty="0" smtClean="0"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588" y="5838986"/>
            <a:ext cx="1016274" cy="101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3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Man’s Responsibility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Preaching</a:t>
            </a:r>
            <a:r>
              <a:rPr lang="en-GB" sz="3200" dirty="0" smtClean="0">
                <a:latin typeface="Taffy" panose="03050402030202030204" pitchFamily="66" charset="0"/>
              </a:rPr>
              <a:t> of the Apostles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Presentation</a:t>
            </a:r>
            <a:r>
              <a:rPr lang="en-GB" sz="3200" dirty="0" smtClean="0">
                <a:latin typeface="Taffy" panose="03050402030202030204" pitchFamily="66" charset="0"/>
              </a:rPr>
              <a:t> of Responsibility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Promise</a:t>
            </a:r>
            <a:r>
              <a:rPr lang="en-GB" sz="3200" dirty="0" smtClean="0">
                <a:latin typeface="Taffy" panose="03050402030202030204" pitchFamily="66" charset="0"/>
              </a:rPr>
              <a:t> of Blessing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Proof</a:t>
            </a:r>
            <a:r>
              <a:rPr lang="en-GB" sz="3200" dirty="0" smtClean="0">
                <a:latin typeface="Taffy" panose="03050402030202030204" pitchFamily="66" charset="0"/>
              </a:rPr>
              <a:t> of Genuine Faith</a:t>
            </a:r>
            <a:endParaRPr lang="en-GB" sz="3200" dirty="0">
              <a:latin typeface="Taffy" panose="03050402030202030204" pitchFamily="66" charset="0"/>
            </a:endParaRPr>
          </a:p>
          <a:p>
            <a:pPr marL="0" indent="0">
              <a:buNone/>
            </a:pPr>
            <a:endParaRPr lang="en-GB" sz="3200" dirty="0" smtClean="0">
              <a:latin typeface="Taffy" panose="03050402030202030204" pitchFamily="66" charset="0"/>
            </a:endParaRPr>
          </a:p>
        </p:txBody>
      </p:sp>
      <p:pic>
        <p:nvPicPr>
          <p:cNvPr id="9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2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37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Preaching of the Apostles</a:t>
            </a:r>
            <a:endParaRPr lang="en-GB" b="1" u="sng" dirty="0">
              <a:latin typeface="Taffy" panose="03050402030202030204" pitchFamily="66" charset="0"/>
            </a:endParaRPr>
          </a:p>
        </p:txBody>
      </p:sp>
      <p:pic>
        <p:nvPicPr>
          <p:cNvPr id="6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3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64" y="1224740"/>
            <a:ext cx="6642534" cy="52044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26326"/>
            <a:ext cx="5268024" cy="50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8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Presentation of Responsibility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Acts 3.19: </a:t>
            </a:r>
            <a:r>
              <a:rPr lang="en-GB" sz="3200" u="sng" dirty="0" smtClean="0">
                <a:latin typeface="Taffy" panose="03050402030202030204" pitchFamily="66" charset="0"/>
              </a:rPr>
              <a:t>Repent</a:t>
            </a:r>
            <a:r>
              <a:rPr lang="en-GB" sz="3200" dirty="0" smtClean="0">
                <a:latin typeface="Taffy" panose="03050402030202030204" pitchFamily="66" charset="0"/>
              </a:rPr>
              <a:t>… and </a:t>
            </a:r>
            <a:r>
              <a:rPr lang="en-GB" sz="3200" dirty="0">
                <a:latin typeface="Taffy" panose="03050402030202030204" pitchFamily="66" charset="0"/>
              </a:rPr>
              <a:t>be converted, that your sins may be blotted </a:t>
            </a:r>
            <a:r>
              <a:rPr lang="en-GB" sz="3200" dirty="0" smtClean="0">
                <a:latin typeface="Taffy" panose="03050402030202030204" pitchFamily="66" charset="0"/>
              </a:rPr>
              <a:t>out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  <a:endParaRPr lang="en-GB" sz="3200" dirty="0" smtClean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Acts 26.20: </a:t>
            </a:r>
            <a:r>
              <a:rPr lang="en-GB" sz="3200" dirty="0" smtClean="0">
                <a:latin typeface="Taffy" panose="03050402030202030204" pitchFamily="66" charset="0"/>
              </a:rPr>
              <a:t>That they should </a:t>
            </a:r>
            <a:r>
              <a:rPr lang="en-GB" sz="3200" u="sng" dirty="0" smtClean="0">
                <a:latin typeface="Taffy" panose="03050402030202030204" pitchFamily="66" charset="0"/>
              </a:rPr>
              <a:t>repent</a:t>
            </a:r>
            <a:r>
              <a:rPr lang="en-GB" sz="3200" dirty="0" smtClean="0">
                <a:latin typeface="Taffy" panose="03050402030202030204" pitchFamily="66" charset="0"/>
              </a:rPr>
              <a:t> and </a:t>
            </a:r>
            <a:r>
              <a:rPr lang="en-GB" sz="3200" u="sng" dirty="0" smtClean="0">
                <a:latin typeface="Taffy" panose="03050402030202030204" pitchFamily="66" charset="0"/>
              </a:rPr>
              <a:t>turn</a:t>
            </a:r>
            <a:r>
              <a:rPr lang="en-GB" sz="3200" dirty="0" smtClean="0">
                <a:latin typeface="Taffy" panose="03050402030202030204" pitchFamily="66" charset="0"/>
              </a:rPr>
              <a:t> to God, and do works meet for repentance.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Isaiah </a:t>
            </a:r>
            <a:r>
              <a:rPr lang="en-GB" sz="3200" b="1" dirty="0" smtClean="0">
                <a:latin typeface="Taffy" panose="03050402030202030204" pitchFamily="66" charset="0"/>
              </a:rPr>
              <a:t>55.7: </a:t>
            </a:r>
            <a:r>
              <a:rPr lang="en-GB" sz="3200" dirty="0" smtClean="0">
                <a:latin typeface="Taffy" panose="03050402030202030204" pitchFamily="66" charset="0"/>
              </a:rPr>
              <a:t>Let </a:t>
            </a:r>
            <a:r>
              <a:rPr lang="en-GB" sz="3200" dirty="0">
                <a:latin typeface="Taffy" panose="03050402030202030204" pitchFamily="66" charset="0"/>
              </a:rPr>
              <a:t>the wicked </a:t>
            </a:r>
            <a:r>
              <a:rPr lang="en-GB" sz="3200" u="sng" dirty="0">
                <a:latin typeface="Taffy" panose="03050402030202030204" pitchFamily="66" charset="0"/>
              </a:rPr>
              <a:t>forsake</a:t>
            </a:r>
            <a:r>
              <a:rPr lang="en-GB" sz="3200" dirty="0">
                <a:latin typeface="Taffy" panose="03050402030202030204" pitchFamily="66" charset="0"/>
              </a:rPr>
              <a:t> his way, And the unrighteous man his thoughts: And let him </a:t>
            </a:r>
            <a:r>
              <a:rPr lang="en-GB" sz="3200" u="sng" dirty="0">
                <a:latin typeface="Taffy" panose="03050402030202030204" pitchFamily="66" charset="0"/>
              </a:rPr>
              <a:t>return</a:t>
            </a:r>
            <a:r>
              <a:rPr lang="en-GB" sz="3200" dirty="0">
                <a:latin typeface="Taffy" panose="03050402030202030204" pitchFamily="66" charset="0"/>
              </a:rPr>
              <a:t> unto the LORD, and he </a:t>
            </a:r>
            <a:r>
              <a:rPr lang="en-GB" sz="3200" dirty="0" smtClean="0">
                <a:latin typeface="Taffy" panose="03050402030202030204" pitchFamily="66" charset="0"/>
              </a:rPr>
              <a:t>will have mercy upon him…</a:t>
            </a:r>
          </a:p>
        </p:txBody>
      </p:sp>
      <p:pic>
        <p:nvPicPr>
          <p:cNvPr id="9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2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01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Presentation of Responsibility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Acts 16.31: </a:t>
            </a:r>
            <a:r>
              <a:rPr lang="en-GB" sz="3200" u="sng" dirty="0" smtClean="0">
                <a:latin typeface="Taffy" panose="03050402030202030204" pitchFamily="66" charset="0"/>
              </a:rPr>
              <a:t>Believe</a:t>
            </a:r>
            <a:r>
              <a:rPr lang="en-GB" sz="3200" dirty="0" smtClean="0">
                <a:latin typeface="Taffy" panose="03050402030202030204" pitchFamily="66" charset="0"/>
              </a:rPr>
              <a:t> </a:t>
            </a:r>
            <a:r>
              <a:rPr lang="en-GB" sz="3200" dirty="0">
                <a:latin typeface="Taffy" panose="03050402030202030204" pitchFamily="66" charset="0"/>
              </a:rPr>
              <a:t>on the Lord Jesus Christ, and thou shalt be saved, and thy house.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John 3.36: </a:t>
            </a:r>
            <a:r>
              <a:rPr lang="en-GB" sz="3200" dirty="0" smtClean="0">
                <a:latin typeface="Taffy" panose="03050402030202030204" pitchFamily="66" charset="0"/>
              </a:rPr>
              <a:t>He </a:t>
            </a:r>
            <a:r>
              <a:rPr lang="en-GB" sz="3200" dirty="0">
                <a:latin typeface="Taffy" panose="03050402030202030204" pitchFamily="66" charset="0"/>
              </a:rPr>
              <a:t>that </a:t>
            </a:r>
            <a:r>
              <a:rPr lang="en-GB" sz="3200" u="sng" dirty="0">
                <a:latin typeface="Taffy" panose="03050402030202030204" pitchFamily="66" charset="0"/>
              </a:rPr>
              <a:t>believeth</a:t>
            </a:r>
            <a:r>
              <a:rPr lang="en-GB" sz="3200" dirty="0">
                <a:latin typeface="Taffy" panose="03050402030202030204" pitchFamily="66" charset="0"/>
              </a:rPr>
              <a:t> on </a:t>
            </a:r>
            <a:r>
              <a:rPr lang="en-GB" sz="3200" dirty="0" smtClean="0">
                <a:latin typeface="Taffy" panose="03050402030202030204" pitchFamily="66" charset="0"/>
              </a:rPr>
              <a:t>(</a:t>
            </a:r>
            <a:r>
              <a:rPr lang="en-GB" sz="3200" dirty="0" err="1" smtClean="0">
                <a:latin typeface="Taffy" panose="03050402030202030204" pitchFamily="66" charset="0"/>
              </a:rPr>
              <a:t>eis</a:t>
            </a:r>
            <a:r>
              <a:rPr lang="en-GB" sz="3200" dirty="0" smtClean="0">
                <a:latin typeface="Taffy" panose="03050402030202030204" pitchFamily="66" charset="0"/>
              </a:rPr>
              <a:t>) the </a:t>
            </a:r>
            <a:r>
              <a:rPr lang="en-GB" sz="3200" dirty="0">
                <a:latin typeface="Taffy" panose="03050402030202030204" pitchFamily="66" charset="0"/>
              </a:rPr>
              <a:t>Son hath everlasting </a:t>
            </a:r>
            <a:r>
              <a:rPr lang="en-GB" sz="3200" dirty="0" smtClean="0">
                <a:latin typeface="Taffy" panose="03050402030202030204" pitchFamily="66" charset="0"/>
              </a:rPr>
              <a:t>life…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Romans 5.1: </a:t>
            </a:r>
            <a:r>
              <a:rPr lang="en-GB" sz="3200" dirty="0" smtClean="0">
                <a:latin typeface="Taffy" panose="03050402030202030204" pitchFamily="66" charset="0"/>
              </a:rPr>
              <a:t>Therefore </a:t>
            </a:r>
            <a:r>
              <a:rPr lang="en-GB" sz="3200" dirty="0">
                <a:latin typeface="Taffy" panose="03050402030202030204" pitchFamily="66" charset="0"/>
              </a:rPr>
              <a:t>being justified by </a:t>
            </a:r>
            <a:r>
              <a:rPr lang="en-GB" sz="3200" u="sng" dirty="0">
                <a:latin typeface="Taffy" panose="03050402030202030204" pitchFamily="66" charset="0"/>
              </a:rPr>
              <a:t>faith</a:t>
            </a:r>
            <a:r>
              <a:rPr lang="en-GB" sz="3200" dirty="0">
                <a:latin typeface="Taffy" panose="03050402030202030204" pitchFamily="66" charset="0"/>
              </a:rPr>
              <a:t>, we have peace with God through our Lord Jesus </a:t>
            </a:r>
            <a:r>
              <a:rPr lang="en-GB" sz="3200" dirty="0" smtClean="0">
                <a:latin typeface="Taffy" panose="03050402030202030204" pitchFamily="66" charset="0"/>
              </a:rPr>
              <a:t>Christ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James </a:t>
            </a:r>
            <a:r>
              <a:rPr lang="en-GB" sz="3200" b="1" dirty="0" smtClean="0">
                <a:latin typeface="Taffy" panose="03050402030202030204" pitchFamily="66" charset="0"/>
              </a:rPr>
              <a:t>2.19: </a:t>
            </a:r>
            <a:r>
              <a:rPr lang="en-GB" sz="3200" dirty="0" smtClean="0">
                <a:latin typeface="Taffy" panose="03050402030202030204" pitchFamily="66" charset="0"/>
              </a:rPr>
              <a:t>Thou </a:t>
            </a:r>
            <a:r>
              <a:rPr lang="en-GB" sz="3200" u="sng" dirty="0" err="1">
                <a:latin typeface="Taffy" panose="03050402030202030204" pitchFamily="66" charset="0"/>
              </a:rPr>
              <a:t>believest</a:t>
            </a:r>
            <a:r>
              <a:rPr lang="en-GB" sz="3200" dirty="0">
                <a:latin typeface="Taffy" panose="03050402030202030204" pitchFamily="66" charset="0"/>
              </a:rPr>
              <a:t> that there is one God; thou </a:t>
            </a:r>
            <a:r>
              <a:rPr lang="en-GB" sz="3200" dirty="0" err="1">
                <a:latin typeface="Taffy" panose="03050402030202030204" pitchFamily="66" charset="0"/>
              </a:rPr>
              <a:t>doest</a:t>
            </a:r>
            <a:r>
              <a:rPr lang="en-GB" sz="3200" dirty="0">
                <a:latin typeface="Taffy" panose="03050402030202030204" pitchFamily="66" charset="0"/>
              </a:rPr>
              <a:t> well: the devils also believe, and tremble.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9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2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12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sz="3900" b="1" u="sng" dirty="0" smtClean="0">
                <a:latin typeface="Taffy" panose="03050402030202030204" pitchFamily="66" charset="0"/>
              </a:rPr>
              <a:t>The Presentation of Responsibility</a:t>
            </a:r>
            <a:endParaRPr lang="en-GB" sz="3900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Saving faith = </a:t>
            </a:r>
            <a:r>
              <a:rPr lang="en-GB" sz="3200" b="1" dirty="0" smtClean="0">
                <a:latin typeface="Taffy" panose="03050402030202030204" pitchFamily="66" charset="0"/>
              </a:rPr>
              <a:t>conviction</a:t>
            </a:r>
            <a:r>
              <a:rPr lang="en-GB" sz="3200" dirty="0" smtClean="0">
                <a:latin typeface="Taffy" panose="03050402030202030204" pitchFamily="66" charset="0"/>
              </a:rPr>
              <a:t>, </a:t>
            </a:r>
            <a:r>
              <a:rPr lang="en-GB" sz="3200" b="1" dirty="0" smtClean="0">
                <a:latin typeface="Taffy" panose="03050402030202030204" pitchFamily="66" charset="0"/>
              </a:rPr>
              <a:t>confidence</a:t>
            </a:r>
            <a:r>
              <a:rPr lang="en-GB" sz="3200" dirty="0" smtClean="0">
                <a:latin typeface="Taffy" panose="03050402030202030204" pitchFamily="66" charset="0"/>
              </a:rPr>
              <a:t> (in a risen Christ) and </a:t>
            </a:r>
            <a:r>
              <a:rPr lang="en-GB" sz="3200" b="1" dirty="0" smtClean="0">
                <a:latin typeface="Taffy" panose="03050402030202030204" pitchFamily="66" charset="0"/>
              </a:rPr>
              <a:t>conduct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David </a:t>
            </a:r>
            <a:r>
              <a:rPr lang="en-GB" sz="3200" b="1" dirty="0">
                <a:latin typeface="Taffy" panose="03050402030202030204" pitchFamily="66" charset="0"/>
              </a:rPr>
              <a:t>Newell: </a:t>
            </a:r>
            <a:r>
              <a:rPr lang="en-GB" sz="3200" dirty="0" smtClean="0">
                <a:latin typeface="Taffy" panose="03050402030202030204" pitchFamily="66" charset="0"/>
              </a:rPr>
              <a:t>“Faith </a:t>
            </a:r>
            <a:r>
              <a:rPr lang="en-GB" sz="3200" dirty="0">
                <a:latin typeface="Taffy" panose="03050402030202030204" pitchFamily="66" charset="0"/>
              </a:rPr>
              <a:t>is not a leap in the dark but a conscious step into the light of God’s revealed </a:t>
            </a:r>
            <a:r>
              <a:rPr lang="en-GB" sz="3200" dirty="0" smtClean="0">
                <a:latin typeface="Taffy" panose="03050402030202030204" pitchFamily="66" charset="0"/>
              </a:rPr>
              <a:t>word. Indeed</a:t>
            </a:r>
            <a:r>
              <a:rPr lang="en-GB" sz="3200" dirty="0">
                <a:latin typeface="Taffy" panose="03050402030202030204" pitchFamily="66" charset="0"/>
              </a:rPr>
              <a:t>, it is the most rational thing in the world to put your confidence in the only person in the universe who cannot lie</a:t>
            </a:r>
            <a:r>
              <a:rPr lang="en-GB" sz="3200" dirty="0" smtClean="0">
                <a:latin typeface="Taffy" panose="03050402030202030204" pitchFamily="66" charset="0"/>
              </a:rPr>
              <a:t>.”</a:t>
            </a: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9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2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01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Promise of Blessing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Acts </a:t>
            </a:r>
            <a:r>
              <a:rPr lang="en-GB" sz="3200" b="1" dirty="0" smtClean="0">
                <a:latin typeface="Taffy" panose="03050402030202030204" pitchFamily="66" charset="0"/>
              </a:rPr>
              <a:t>2.38: </a:t>
            </a:r>
            <a:r>
              <a:rPr lang="en-GB" sz="3200" dirty="0" smtClean="0">
                <a:latin typeface="Taffy" panose="03050402030202030204" pitchFamily="66" charset="0"/>
              </a:rPr>
              <a:t>Repent</a:t>
            </a:r>
            <a:r>
              <a:rPr lang="en-GB" sz="3200" dirty="0">
                <a:latin typeface="Taffy" panose="03050402030202030204" pitchFamily="66" charset="0"/>
              </a:rPr>
              <a:t>, and be baptized every one of you in the name of Jesus Christ for the </a:t>
            </a:r>
            <a:r>
              <a:rPr lang="en-GB" sz="3200" u="sng" dirty="0">
                <a:latin typeface="Taffy" panose="03050402030202030204" pitchFamily="66" charset="0"/>
              </a:rPr>
              <a:t>remission of </a:t>
            </a:r>
            <a:r>
              <a:rPr lang="en-GB" sz="3200" u="sng" dirty="0" smtClean="0">
                <a:latin typeface="Taffy" panose="03050402030202030204" pitchFamily="66" charset="0"/>
              </a:rPr>
              <a:t>sins</a:t>
            </a:r>
            <a:r>
              <a:rPr lang="en-GB" sz="3200" dirty="0" smtClean="0">
                <a:latin typeface="Taffy" panose="03050402030202030204" pitchFamily="66" charset="0"/>
              </a:rPr>
              <a:t>…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Acts </a:t>
            </a:r>
            <a:r>
              <a:rPr lang="en-GB" sz="3200" b="1" dirty="0" smtClean="0">
                <a:latin typeface="Taffy" panose="03050402030202030204" pitchFamily="66" charset="0"/>
              </a:rPr>
              <a:t>3.19: </a:t>
            </a:r>
            <a:r>
              <a:rPr lang="en-GB" sz="3200" dirty="0" smtClean="0">
                <a:latin typeface="Taffy" panose="03050402030202030204" pitchFamily="66" charset="0"/>
              </a:rPr>
              <a:t>Repent </a:t>
            </a:r>
            <a:r>
              <a:rPr lang="en-GB" sz="3200" dirty="0">
                <a:latin typeface="Taffy" panose="03050402030202030204" pitchFamily="66" charset="0"/>
              </a:rPr>
              <a:t>ye therefore, and be converted, that your </a:t>
            </a:r>
            <a:r>
              <a:rPr lang="en-GB" sz="3200" u="sng" dirty="0">
                <a:latin typeface="Taffy" panose="03050402030202030204" pitchFamily="66" charset="0"/>
              </a:rPr>
              <a:t>sins</a:t>
            </a:r>
            <a:r>
              <a:rPr lang="en-GB" sz="3200" dirty="0">
                <a:latin typeface="Taffy" panose="03050402030202030204" pitchFamily="66" charset="0"/>
              </a:rPr>
              <a:t> may be </a:t>
            </a:r>
            <a:r>
              <a:rPr lang="en-GB" sz="3200" u="sng" dirty="0">
                <a:latin typeface="Taffy" panose="03050402030202030204" pitchFamily="66" charset="0"/>
              </a:rPr>
              <a:t>blotted </a:t>
            </a:r>
            <a:r>
              <a:rPr lang="en-GB" sz="3200" u="sng" dirty="0" smtClean="0">
                <a:latin typeface="Taffy" panose="03050402030202030204" pitchFamily="66" charset="0"/>
              </a:rPr>
              <a:t>out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Acts </a:t>
            </a:r>
            <a:r>
              <a:rPr lang="en-GB" sz="3200" b="1" dirty="0" smtClean="0">
                <a:latin typeface="Taffy" panose="03050402030202030204" pitchFamily="66" charset="0"/>
              </a:rPr>
              <a:t>13.39: </a:t>
            </a:r>
            <a:r>
              <a:rPr lang="en-GB" sz="3200" dirty="0" smtClean="0">
                <a:latin typeface="Taffy" panose="03050402030202030204" pitchFamily="66" charset="0"/>
              </a:rPr>
              <a:t>And </a:t>
            </a:r>
            <a:r>
              <a:rPr lang="en-GB" sz="3200" dirty="0">
                <a:latin typeface="Taffy" panose="03050402030202030204" pitchFamily="66" charset="0"/>
              </a:rPr>
              <a:t>by him all that believe are </a:t>
            </a:r>
            <a:r>
              <a:rPr lang="en-GB" sz="3200" u="sng" dirty="0">
                <a:latin typeface="Taffy" panose="03050402030202030204" pitchFamily="66" charset="0"/>
              </a:rPr>
              <a:t>justified from all things</a:t>
            </a:r>
            <a:r>
              <a:rPr lang="en-GB" sz="3200" dirty="0">
                <a:latin typeface="Taffy" panose="03050402030202030204" pitchFamily="66" charset="0"/>
              </a:rPr>
              <a:t>, from which ye could not be justified by the law of Moses.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b="1" dirty="0">
              <a:latin typeface="Taffy" panose="03050402030202030204" pitchFamily="66" charset="0"/>
            </a:endParaRPr>
          </a:p>
        </p:txBody>
      </p:sp>
      <p:pic>
        <p:nvPicPr>
          <p:cNvPr id="9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2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01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Proof of Genuine Faith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 fontScale="925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James </a:t>
            </a:r>
            <a:r>
              <a:rPr lang="en-GB" sz="3200" b="1" dirty="0" smtClean="0">
                <a:latin typeface="Taffy" panose="03050402030202030204" pitchFamily="66" charset="0"/>
              </a:rPr>
              <a:t>2.17: </a:t>
            </a:r>
            <a:r>
              <a:rPr lang="en-GB" sz="3200" dirty="0" smtClean="0">
                <a:latin typeface="Taffy" panose="03050402030202030204" pitchFamily="66" charset="0"/>
              </a:rPr>
              <a:t>Faith</a:t>
            </a:r>
            <a:r>
              <a:rPr lang="en-GB" sz="3200" dirty="0">
                <a:latin typeface="Taffy" panose="03050402030202030204" pitchFamily="66" charset="0"/>
              </a:rPr>
              <a:t>, if it hath not works, is </a:t>
            </a:r>
            <a:r>
              <a:rPr lang="en-GB" sz="3200" u="sng" dirty="0">
                <a:latin typeface="Taffy" panose="03050402030202030204" pitchFamily="66" charset="0"/>
              </a:rPr>
              <a:t>dead</a:t>
            </a:r>
            <a:r>
              <a:rPr lang="en-GB" sz="3200" dirty="0">
                <a:latin typeface="Taffy" panose="03050402030202030204" pitchFamily="66" charset="0"/>
              </a:rPr>
              <a:t>, being alone.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Matthew </a:t>
            </a:r>
            <a:r>
              <a:rPr lang="en-GB" sz="3200" b="1" dirty="0" smtClean="0">
                <a:latin typeface="Taffy" panose="03050402030202030204" pitchFamily="66" charset="0"/>
              </a:rPr>
              <a:t>3.8: </a:t>
            </a:r>
            <a:r>
              <a:rPr lang="en-GB" sz="3200" dirty="0">
                <a:latin typeface="Taffy" panose="03050402030202030204" pitchFamily="66" charset="0"/>
              </a:rPr>
              <a:t>P</a:t>
            </a:r>
            <a:r>
              <a:rPr lang="en-GB" sz="3200" dirty="0" smtClean="0">
                <a:latin typeface="Taffy" panose="03050402030202030204" pitchFamily="66" charset="0"/>
              </a:rPr>
              <a:t>roduce </a:t>
            </a:r>
            <a:r>
              <a:rPr lang="en-GB" sz="3200" dirty="0">
                <a:latin typeface="Taffy" panose="03050402030202030204" pitchFamily="66" charset="0"/>
              </a:rPr>
              <a:t>fruit that </a:t>
            </a:r>
            <a:r>
              <a:rPr lang="en-GB" sz="3200" u="sng" dirty="0">
                <a:latin typeface="Taffy" panose="03050402030202030204" pitchFamily="66" charset="0"/>
              </a:rPr>
              <a:t>proves</a:t>
            </a:r>
            <a:r>
              <a:rPr lang="en-GB" sz="3200" dirty="0">
                <a:latin typeface="Taffy" panose="03050402030202030204" pitchFamily="66" charset="0"/>
              </a:rPr>
              <a:t> your </a:t>
            </a:r>
            <a:r>
              <a:rPr lang="en-GB" sz="3200" dirty="0" smtClean="0">
                <a:latin typeface="Taffy" panose="03050402030202030204" pitchFamily="66" charset="0"/>
              </a:rPr>
              <a:t>repentance. </a:t>
            </a:r>
            <a:r>
              <a:rPr lang="en-GB" sz="3000" dirty="0" smtClean="0">
                <a:latin typeface="Taffy" panose="03050402030202030204" pitchFamily="66" charset="0"/>
              </a:rPr>
              <a:t>NET</a:t>
            </a:r>
            <a:endParaRPr lang="en-GB" sz="3200" dirty="0" smtClean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Acts </a:t>
            </a:r>
            <a:r>
              <a:rPr lang="en-GB" sz="3200" b="1" dirty="0" smtClean="0">
                <a:latin typeface="Taffy" panose="03050402030202030204" pitchFamily="66" charset="0"/>
              </a:rPr>
              <a:t>2.41: </a:t>
            </a:r>
            <a:r>
              <a:rPr lang="en-GB" sz="3200" dirty="0" smtClean="0">
                <a:latin typeface="Taffy" panose="03050402030202030204" pitchFamily="66" charset="0"/>
              </a:rPr>
              <a:t>Then </a:t>
            </a:r>
            <a:r>
              <a:rPr lang="en-GB" sz="3200" dirty="0">
                <a:latin typeface="Taffy" panose="03050402030202030204" pitchFamily="66" charset="0"/>
              </a:rPr>
              <a:t>they that gladly </a:t>
            </a:r>
            <a:r>
              <a:rPr lang="en-GB" sz="3200" u="sng" dirty="0">
                <a:latin typeface="Taffy" panose="03050402030202030204" pitchFamily="66" charset="0"/>
              </a:rPr>
              <a:t>received his word</a:t>
            </a:r>
            <a:r>
              <a:rPr lang="en-GB" sz="3200" dirty="0">
                <a:latin typeface="Taffy" panose="03050402030202030204" pitchFamily="66" charset="0"/>
              </a:rPr>
              <a:t> were </a:t>
            </a:r>
            <a:r>
              <a:rPr lang="en-GB" sz="3200" u="sng" dirty="0">
                <a:latin typeface="Taffy" panose="03050402030202030204" pitchFamily="66" charset="0"/>
              </a:rPr>
              <a:t>baptized</a:t>
            </a:r>
            <a:r>
              <a:rPr lang="en-GB" sz="3200" dirty="0">
                <a:latin typeface="Taffy" panose="03050402030202030204" pitchFamily="66" charset="0"/>
              </a:rPr>
              <a:t>: and the same day there were </a:t>
            </a:r>
            <a:r>
              <a:rPr lang="en-GB" sz="3200" u="sng" dirty="0">
                <a:latin typeface="Taffy" panose="03050402030202030204" pitchFamily="66" charset="0"/>
              </a:rPr>
              <a:t>added</a:t>
            </a:r>
            <a:r>
              <a:rPr lang="en-GB" sz="3200" dirty="0">
                <a:latin typeface="Taffy" panose="03050402030202030204" pitchFamily="66" charset="0"/>
              </a:rPr>
              <a:t> unto them about three thousand souls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Acts </a:t>
            </a:r>
            <a:r>
              <a:rPr lang="en-GB" sz="3200" b="1" dirty="0" smtClean="0">
                <a:latin typeface="Taffy" panose="03050402030202030204" pitchFamily="66" charset="0"/>
              </a:rPr>
              <a:t>2.42: </a:t>
            </a:r>
            <a:r>
              <a:rPr lang="en-GB" sz="3200" dirty="0" smtClean="0">
                <a:latin typeface="Taffy" panose="03050402030202030204" pitchFamily="66" charset="0"/>
              </a:rPr>
              <a:t>And </a:t>
            </a:r>
            <a:r>
              <a:rPr lang="en-GB" sz="3200" dirty="0">
                <a:latin typeface="Taffy" panose="03050402030202030204" pitchFamily="66" charset="0"/>
              </a:rPr>
              <a:t>they continued </a:t>
            </a:r>
            <a:r>
              <a:rPr lang="en-GB" sz="3200" dirty="0" err="1">
                <a:latin typeface="Taffy" panose="03050402030202030204" pitchFamily="66" charset="0"/>
              </a:rPr>
              <a:t>stedfastly</a:t>
            </a:r>
            <a:r>
              <a:rPr lang="en-GB" sz="3200" dirty="0">
                <a:latin typeface="Taffy" panose="03050402030202030204" pitchFamily="66" charset="0"/>
              </a:rPr>
              <a:t> in the </a:t>
            </a:r>
            <a:r>
              <a:rPr lang="en-GB" sz="3200" u="sng" dirty="0">
                <a:latin typeface="Taffy" panose="03050402030202030204" pitchFamily="66" charset="0"/>
              </a:rPr>
              <a:t>apostles’ doctrine </a:t>
            </a:r>
            <a:r>
              <a:rPr lang="en-GB" sz="3200" dirty="0">
                <a:latin typeface="Taffy" panose="03050402030202030204" pitchFamily="66" charset="0"/>
              </a:rPr>
              <a:t>and </a:t>
            </a:r>
            <a:r>
              <a:rPr lang="en-GB" sz="3200" u="sng" dirty="0">
                <a:latin typeface="Taffy" panose="03050402030202030204" pitchFamily="66" charset="0"/>
              </a:rPr>
              <a:t>fellowship</a:t>
            </a:r>
            <a:r>
              <a:rPr lang="en-GB" sz="3200" dirty="0">
                <a:latin typeface="Taffy" panose="03050402030202030204" pitchFamily="66" charset="0"/>
              </a:rPr>
              <a:t>, and in </a:t>
            </a:r>
            <a:r>
              <a:rPr lang="en-GB" sz="3200" u="sng" dirty="0">
                <a:latin typeface="Taffy" panose="03050402030202030204" pitchFamily="66" charset="0"/>
              </a:rPr>
              <a:t>breaking of bread</a:t>
            </a:r>
            <a:r>
              <a:rPr lang="en-GB" sz="3200" dirty="0">
                <a:latin typeface="Taffy" panose="03050402030202030204" pitchFamily="66" charset="0"/>
              </a:rPr>
              <a:t>, and in </a:t>
            </a:r>
            <a:r>
              <a:rPr lang="en-GB" sz="3200" u="sng" dirty="0">
                <a:latin typeface="Taffy" panose="03050402030202030204" pitchFamily="66" charset="0"/>
              </a:rPr>
              <a:t>prayers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b="1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b="1" dirty="0">
              <a:latin typeface="Taffy" panose="03050402030202030204" pitchFamily="66" charset="0"/>
            </a:endParaRPr>
          </a:p>
        </p:txBody>
      </p:sp>
      <p:pic>
        <p:nvPicPr>
          <p:cNvPr id="9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2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0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Proof of Genuine Faith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Romans </a:t>
            </a:r>
            <a:r>
              <a:rPr lang="en-GB" sz="3200" b="1" dirty="0" smtClean="0">
                <a:latin typeface="Taffy" panose="03050402030202030204" pitchFamily="66" charset="0"/>
              </a:rPr>
              <a:t>10.9: </a:t>
            </a:r>
            <a:r>
              <a:rPr lang="en-GB" sz="3200" dirty="0">
                <a:latin typeface="Taffy" panose="03050402030202030204" pitchFamily="66" charset="0"/>
              </a:rPr>
              <a:t>I</a:t>
            </a:r>
            <a:r>
              <a:rPr lang="en-GB" sz="3200" dirty="0" smtClean="0">
                <a:latin typeface="Taffy" panose="03050402030202030204" pitchFamily="66" charset="0"/>
              </a:rPr>
              <a:t>f </a:t>
            </a:r>
            <a:r>
              <a:rPr lang="en-GB" sz="3200" dirty="0">
                <a:latin typeface="Taffy" panose="03050402030202030204" pitchFamily="66" charset="0"/>
              </a:rPr>
              <a:t>you confess with your mouth that Jesus is </a:t>
            </a:r>
            <a:r>
              <a:rPr lang="en-GB" sz="3200" u="sng" dirty="0" smtClean="0">
                <a:latin typeface="Taffy" panose="03050402030202030204" pitchFamily="66" charset="0"/>
              </a:rPr>
              <a:t>the Lord </a:t>
            </a:r>
            <a:r>
              <a:rPr lang="en-GB" sz="3200" dirty="0">
                <a:latin typeface="Taffy" panose="03050402030202030204" pitchFamily="66" charset="0"/>
              </a:rPr>
              <a:t>and believe in your heart that God raised him from the dead, you will be saved</a:t>
            </a:r>
            <a:r>
              <a:rPr lang="en-GB" sz="3200" dirty="0" smtClean="0">
                <a:latin typeface="Taffy" panose="03050402030202030204" pitchFamily="66" charset="0"/>
              </a:rPr>
              <a:t>. </a:t>
            </a:r>
            <a:r>
              <a:rPr lang="en-GB" dirty="0" smtClean="0">
                <a:latin typeface="Taffy" panose="03050402030202030204" pitchFamily="66" charset="0"/>
              </a:rPr>
              <a:t>NET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Acts </a:t>
            </a:r>
            <a:r>
              <a:rPr lang="en-GB" sz="3200" b="1" dirty="0" smtClean="0">
                <a:latin typeface="Taffy" panose="03050402030202030204" pitchFamily="66" charset="0"/>
              </a:rPr>
              <a:t>9.5-6: </a:t>
            </a:r>
            <a:r>
              <a:rPr lang="en-GB" sz="3200" dirty="0" smtClean="0">
                <a:latin typeface="Taffy" panose="03050402030202030204" pitchFamily="66" charset="0"/>
              </a:rPr>
              <a:t>And </a:t>
            </a:r>
            <a:r>
              <a:rPr lang="en-GB" sz="3200" dirty="0">
                <a:latin typeface="Taffy" panose="03050402030202030204" pitchFamily="66" charset="0"/>
              </a:rPr>
              <a:t>he said, Who art thou, </a:t>
            </a:r>
            <a:r>
              <a:rPr lang="en-GB" sz="3200" u="sng" dirty="0">
                <a:latin typeface="Taffy" panose="03050402030202030204" pitchFamily="66" charset="0"/>
              </a:rPr>
              <a:t>Lord</a:t>
            </a:r>
            <a:r>
              <a:rPr lang="en-GB" sz="3200" dirty="0">
                <a:latin typeface="Taffy" panose="03050402030202030204" pitchFamily="66" charset="0"/>
              </a:rPr>
              <a:t>? And the </a:t>
            </a:r>
            <a:r>
              <a:rPr lang="en-GB" sz="3200" u="sng" dirty="0">
                <a:latin typeface="Taffy" panose="03050402030202030204" pitchFamily="66" charset="0"/>
              </a:rPr>
              <a:t>Lord</a:t>
            </a:r>
            <a:r>
              <a:rPr lang="en-GB" sz="3200" dirty="0">
                <a:latin typeface="Taffy" panose="03050402030202030204" pitchFamily="66" charset="0"/>
              </a:rPr>
              <a:t> said, I am </a:t>
            </a:r>
            <a:r>
              <a:rPr lang="en-GB" sz="3200" u="sng" dirty="0" smtClean="0">
                <a:latin typeface="Taffy" panose="03050402030202030204" pitchFamily="66" charset="0"/>
              </a:rPr>
              <a:t>Jesus</a:t>
            </a:r>
            <a:r>
              <a:rPr lang="en-GB" sz="3200" dirty="0" smtClean="0">
                <a:latin typeface="Taffy" panose="03050402030202030204" pitchFamily="66" charset="0"/>
              </a:rPr>
              <a:t>… And </a:t>
            </a:r>
            <a:r>
              <a:rPr lang="en-GB" sz="3200" dirty="0">
                <a:latin typeface="Taffy" panose="03050402030202030204" pitchFamily="66" charset="0"/>
              </a:rPr>
              <a:t>he trembling and astonished said, </a:t>
            </a:r>
            <a:r>
              <a:rPr lang="en-GB" sz="3200" u="sng" dirty="0">
                <a:latin typeface="Taffy" panose="03050402030202030204" pitchFamily="66" charset="0"/>
              </a:rPr>
              <a:t>Lord</a:t>
            </a:r>
            <a:r>
              <a:rPr lang="en-GB" sz="3200" dirty="0">
                <a:latin typeface="Taffy" panose="03050402030202030204" pitchFamily="66" charset="0"/>
              </a:rPr>
              <a:t>, what wilt thou have me to do</a:t>
            </a:r>
            <a:r>
              <a:rPr lang="en-GB" sz="3200" dirty="0" smtClean="0">
                <a:latin typeface="Taffy" panose="03050402030202030204" pitchFamily="66" charset="0"/>
              </a:rPr>
              <a:t>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1 Peter </a:t>
            </a:r>
            <a:r>
              <a:rPr lang="en-GB" sz="3200" b="1" dirty="0" smtClean="0">
                <a:latin typeface="Taffy" panose="03050402030202030204" pitchFamily="66" charset="0"/>
              </a:rPr>
              <a:t>3.15: </a:t>
            </a:r>
            <a:r>
              <a:rPr lang="en-GB" sz="3200" dirty="0" smtClean="0">
                <a:latin typeface="Taffy" panose="03050402030202030204" pitchFamily="66" charset="0"/>
              </a:rPr>
              <a:t>Set </a:t>
            </a:r>
            <a:r>
              <a:rPr lang="en-GB" sz="3200" dirty="0">
                <a:latin typeface="Taffy" panose="03050402030202030204" pitchFamily="66" charset="0"/>
              </a:rPr>
              <a:t>Christ apart as </a:t>
            </a:r>
            <a:r>
              <a:rPr lang="en-GB" sz="3200" u="sng" dirty="0">
                <a:latin typeface="Taffy" panose="03050402030202030204" pitchFamily="66" charset="0"/>
              </a:rPr>
              <a:t>Lord</a:t>
            </a:r>
            <a:r>
              <a:rPr lang="en-GB" sz="3200" dirty="0">
                <a:latin typeface="Taffy" panose="03050402030202030204" pitchFamily="66" charset="0"/>
              </a:rPr>
              <a:t> in your </a:t>
            </a:r>
            <a:r>
              <a:rPr lang="en-GB" sz="3200" dirty="0" smtClean="0">
                <a:latin typeface="Taffy" panose="03050402030202030204" pitchFamily="66" charset="0"/>
              </a:rPr>
              <a:t>hearts.</a:t>
            </a: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9" name="Picture 6" descr="https://i.ytimg.com/vi/1Sn8l2n7TGE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b="65911"/>
          <a:stretch/>
        </p:blipFill>
        <p:spPr bwMode="auto">
          <a:xfrm rot="16200000">
            <a:off x="-2677152" y="2677152"/>
            <a:ext cx="6858000" cy="15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05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671</TotalTime>
  <Words>512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Albertus Medium</vt:lpstr>
      <vt:lpstr>Arial</vt:lpstr>
      <vt:lpstr>Calibri</vt:lpstr>
      <vt:lpstr>Calibri Light</vt:lpstr>
      <vt:lpstr>Courier New</vt:lpstr>
      <vt:lpstr>Taffy</vt:lpstr>
      <vt:lpstr>Times New Roman</vt:lpstr>
      <vt:lpstr>Office Theme</vt:lpstr>
      <vt:lpstr>PowerPoint Presentation</vt:lpstr>
      <vt:lpstr>Man’s Responsibility</vt:lpstr>
      <vt:lpstr>The Preaching of the Apostles</vt:lpstr>
      <vt:lpstr>Presentation of Responsibility</vt:lpstr>
      <vt:lpstr>Presentation of Responsibility</vt:lpstr>
      <vt:lpstr>The Presentation of Responsibility</vt:lpstr>
      <vt:lpstr>The Promise of Blessing</vt:lpstr>
      <vt:lpstr>The Proof of Genuine Faith</vt:lpstr>
      <vt:lpstr>The Proof of Genuine Faith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Rudge</dc:creator>
  <cp:lastModifiedBy>Dan Rudge</cp:lastModifiedBy>
  <cp:revision>66</cp:revision>
  <dcterms:created xsi:type="dcterms:W3CDTF">2016-06-13T06:30:12Z</dcterms:created>
  <dcterms:modified xsi:type="dcterms:W3CDTF">2017-06-17T05:48:26Z</dcterms:modified>
</cp:coreProperties>
</file>