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1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8" r:id="rId3"/>
    <p:sldId id="297" r:id="rId4"/>
    <p:sldId id="279" r:id="rId5"/>
    <p:sldId id="290" r:id="rId6"/>
    <p:sldId id="285" r:id="rId7"/>
    <p:sldId id="289" r:id="rId8"/>
    <p:sldId id="280" r:id="rId9"/>
    <p:sldId id="296" r:id="rId10"/>
    <p:sldId id="291" r:id="rId11"/>
    <p:sldId id="292" r:id="rId12"/>
    <p:sldId id="293" r:id="rId13"/>
    <p:sldId id="294" r:id="rId14"/>
    <p:sldId id="29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80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38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4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6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00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3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6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9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B245-1993-40B4-B662-96DAE27885AE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9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769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7942" y="629379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b="1" i="1" dirty="0" smtClean="0">
                <a:solidFill>
                  <a:schemeClr val="bg1"/>
                </a:solidFill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Rom. 3.23: All have sinned…</a:t>
            </a:r>
            <a:endParaRPr lang="en-GB" dirty="0" smtClean="0">
              <a:solidFill>
                <a:schemeClr val="bg1"/>
              </a:solidFill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7942" y="5549288"/>
            <a:ext cx="3757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400" b="1" dirty="0" smtClean="0">
                <a:solidFill>
                  <a:schemeClr val="bg1"/>
                </a:solidFill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MAN’S RUIN</a:t>
            </a:r>
            <a:endParaRPr lang="en-GB" sz="4400" dirty="0" smtClean="0">
              <a:solidFill>
                <a:schemeClr val="bg1"/>
              </a:solidFill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129" y="5549287"/>
            <a:ext cx="1178307" cy="117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3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Man’s Ruin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Cause</a:t>
            </a:r>
            <a:r>
              <a:rPr lang="en-GB" sz="3200" dirty="0" smtClean="0">
                <a:latin typeface="Taffy" panose="03050402030202030204" pitchFamily="66" charset="0"/>
              </a:rPr>
              <a:t> of Sin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Character</a:t>
            </a:r>
            <a:r>
              <a:rPr lang="en-GB" sz="3200" dirty="0" smtClean="0">
                <a:latin typeface="Taffy" panose="03050402030202030204" pitchFamily="66" charset="0"/>
              </a:rPr>
              <a:t> of Sin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Comparison</a:t>
            </a:r>
            <a:r>
              <a:rPr lang="en-GB" sz="3200" dirty="0" smtClean="0">
                <a:latin typeface="Taffy" panose="03050402030202030204" pitchFamily="66" charset="0"/>
              </a:rPr>
              <a:t> of Sin and Sins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Consequences</a:t>
            </a:r>
            <a:r>
              <a:rPr lang="en-GB" sz="3200" dirty="0" smtClean="0">
                <a:latin typeface="Taffy" panose="03050402030202030204" pitchFamily="66" charset="0"/>
              </a:rPr>
              <a:t> of Sin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The </a:t>
            </a:r>
            <a:r>
              <a:rPr lang="en-GB" sz="3200" b="1" dirty="0" smtClean="0">
                <a:latin typeface="Taffy" panose="03050402030202030204" pitchFamily="66" charset="0"/>
              </a:rPr>
              <a:t>Christian</a:t>
            </a:r>
            <a:r>
              <a:rPr lang="en-GB" sz="3200" dirty="0" smtClean="0">
                <a:latin typeface="Taffy" panose="03050402030202030204" pitchFamily="66" charset="0"/>
              </a:rPr>
              <a:t> and Sin</a:t>
            </a:r>
            <a:endParaRPr lang="en-GB" sz="3200" dirty="0">
              <a:latin typeface="Taffy" panose="03050402030202030204" pitchFamily="66" charset="0"/>
            </a:endParaRPr>
          </a:p>
          <a:p>
            <a:pPr marL="0" indent="0">
              <a:buNone/>
            </a:pPr>
            <a:endParaRPr lang="en-GB" sz="3200" dirty="0" smtClean="0">
              <a:latin typeface="Taffy" panose="0305040203020203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7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Studying the Subject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</a:t>
            </a:r>
            <a:r>
              <a:rPr lang="en-GB" sz="3200" b="1" dirty="0" smtClean="0">
                <a:latin typeface="Taffy" panose="03050402030202030204" pitchFamily="66" charset="0"/>
              </a:rPr>
              <a:t>Concordance</a:t>
            </a:r>
            <a:endParaRPr lang="en-GB" sz="3200" dirty="0">
              <a:latin typeface="Taffy" panose="03050402030202030204" pitchFamily="66" charset="0"/>
            </a:endParaRPr>
          </a:p>
          <a:p>
            <a:pPr marL="0" indent="0">
              <a:buNone/>
            </a:pPr>
            <a:endParaRPr lang="en-GB" sz="3200" dirty="0" smtClean="0">
              <a:latin typeface="Taffy" panose="0305040203020203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6124" t="11335" r="18904" b="16313"/>
          <a:stretch/>
        </p:blipFill>
        <p:spPr>
          <a:xfrm>
            <a:off x="1741238" y="2149711"/>
            <a:ext cx="7141185" cy="447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4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Studying the Subject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Concordance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Analyse </a:t>
            </a:r>
            <a:r>
              <a:rPr lang="en-GB" sz="3200" dirty="0" smtClean="0">
                <a:latin typeface="Taffy" panose="03050402030202030204" pitchFamily="66" charset="0"/>
              </a:rPr>
              <a:t>references…</a:t>
            </a:r>
          </a:p>
          <a:p>
            <a:pPr marL="0" indent="0">
              <a:buNone/>
            </a:pPr>
            <a:endParaRPr lang="en-GB" sz="3200" dirty="0" smtClean="0">
              <a:latin typeface="Taffy" panose="0305040203020203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8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Studying the Subject</a:t>
            </a:r>
            <a:endParaRPr lang="en-GB" b="1" u="sng" dirty="0">
              <a:latin typeface="Taffy" panose="0305040203020203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692" y="1163780"/>
            <a:ext cx="3938801" cy="50907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876" y="1412747"/>
            <a:ext cx="3979643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1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35" y="441895"/>
            <a:ext cx="7984930" cy="597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50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Studying the Subject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Concordance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Analyse </a:t>
            </a:r>
            <a:r>
              <a:rPr lang="en-GB" sz="3200" dirty="0" smtClean="0">
                <a:latin typeface="Taffy" panose="03050402030202030204" pitchFamily="66" charset="0"/>
              </a:rPr>
              <a:t>references…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Ask </a:t>
            </a:r>
            <a:r>
              <a:rPr lang="en-GB" sz="3200" dirty="0" smtClean="0">
                <a:latin typeface="Taffy" panose="03050402030202030204" pitchFamily="66" charset="0"/>
              </a:rPr>
              <a:t>simple questions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Categorise </a:t>
            </a:r>
            <a:r>
              <a:rPr lang="en-GB" sz="3200" dirty="0" smtClean="0">
                <a:latin typeface="Taffy" panose="03050402030202030204" pitchFamily="66" charset="0"/>
              </a:rPr>
              <a:t>some references…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 smtClean="0">
                <a:latin typeface="Taffy" panose="03050402030202030204" pitchFamily="66" charset="0"/>
              </a:rPr>
              <a:t>Use</a:t>
            </a:r>
            <a:r>
              <a:rPr lang="en-GB" sz="3200" b="1" dirty="0" smtClean="0">
                <a:latin typeface="Taffy" panose="03050402030202030204" pitchFamily="66" charset="0"/>
              </a:rPr>
              <a:t> </a:t>
            </a:r>
            <a:r>
              <a:rPr lang="en-GB" sz="3200" b="1" dirty="0" smtClean="0">
                <a:latin typeface="Taffy" panose="03050402030202030204" pitchFamily="66" charset="0"/>
              </a:rPr>
              <a:t>helps</a:t>
            </a:r>
            <a:endParaRPr lang="en-GB" sz="3200" dirty="0" smtClean="0">
              <a:latin typeface="Taffy" panose="0305040203020203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  <p:pic>
        <p:nvPicPr>
          <p:cNvPr id="1028" name="Picture 4" descr="https://images-na.ssl-images-amazon.com/images/I/51LTVkP7zrL._SX348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236" y="1404851"/>
            <a:ext cx="2910061" cy="414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-na.ssl-images-amazon.com/images/I/71Ew2DUopN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275" y="2085919"/>
            <a:ext cx="2624345" cy="37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criptureteachinglibrary.com/artwork/eir1g3dkc1f6ge2rapabsg62v1/thumbnail/frontcov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136" y="2389545"/>
            <a:ext cx="2600325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ages.gr-assets.com/books/1347570708l/30105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812" y="1523998"/>
            <a:ext cx="24669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95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Cause of Sin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Ezekiel </a:t>
            </a:r>
            <a:r>
              <a:rPr lang="en-GB" sz="3200" b="1" dirty="0" smtClean="0">
                <a:latin typeface="Taffy" panose="03050402030202030204" pitchFamily="66" charset="0"/>
              </a:rPr>
              <a:t>28.15: </a:t>
            </a:r>
            <a:r>
              <a:rPr lang="en-GB" sz="3200" dirty="0" smtClean="0">
                <a:latin typeface="Taffy" panose="03050402030202030204" pitchFamily="66" charset="0"/>
              </a:rPr>
              <a:t>Thou </a:t>
            </a:r>
            <a:r>
              <a:rPr lang="en-GB" sz="3200" dirty="0" err="1">
                <a:latin typeface="Taffy" panose="03050402030202030204" pitchFamily="66" charset="0"/>
              </a:rPr>
              <a:t>wast</a:t>
            </a:r>
            <a:r>
              <a:rPr lang="en-GB" sz="3200" dirty="0">
                <a:latin typeface="Taffy" panose="03050402030202030204" pitchFamily="66" charset="0"/>
              </a:rPr>
              <a:t> perfect in </a:t>
            </a:r>
            <a:r>
              <a:rPr lang="en-GB" sz="3200" dirty="0" smtClean="0">
                <a:latin typeface="Taffy" panose="03050402030202030204" pitchFamily="66" charset="0"/>
              </a:rPr>
              <a:t>thy ways </a:t>
            </a:r>
            <a:r>
              <a:rPr lang="en-GB" sz="3200" dirty="0">
                <a:latin typeface="Taffy" panose="03050402030202030204" pitchFamily="66" charset="0"/>
              </a:rPr>
              <a:t>from the day that thou </a:t>
            </a:r>
            <a:r>
              <a:rPr lang="en-GB" sz="3200" dirty="0" err="1" smtClean="0">
                <a:latin typeface="Taffy" panose="03050402030202030204" pitchFamily="66" charset="0"/>
              </a:rPr>
              <a:t>wast</a:t>
            </a:r>
            <a:r>
              <a:rPr lang="en-GB" sz="3200" dirty="0" smtClean="0">
                <a:latin typeface="Taffy" panose="03050402030202030204" pitchFamily="66" charset="0"/>
              </a:rPr>
              <a:t> created</a:t>
            </a:r>
            <a:r>
              <a:rPr lang="en-GB" sz="3200" dirty="0">
                <a:latin typeface="Taffy" panose="03050402030202030204" pitchFamily="66" charset="0"/>
              </a:rPr>
              <a:t>, till iniquity was found in thee.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Isaiah 14.12–14: </a:t>
            </a:r>
            <a:r>
              <a:rPr lang="en-GB" sz="3200" dirty="0" smtClean="0">
                <a:latin typeface="Taffy" panose="03050402030202030204" pitchFamily="66" charset="0"/>
              </a:rPr>
              <a:t>How </a:t>
            </a:r>
            <a:r>
              <a:rPr lang="en-GB" sz="3200" dirty="0">
                <a:latin typeface="Taffy" panose="03050402030202030204" pitchFamily="66" charset="0"/>
              </a:rPr>
              <a:t>art thou fallen from heaven, O Lucifer, son of the morning</a:t>
            </a:r>
            <a:r>
              <a:rPr lang="en-GB" sz="3200" dirty="0" smtClean="0">
                <a:latin typeface="Taffy" panose="03050402030202030204" pitchFamily="66" charset="0"/>
              </a:rPr>
              <a:t>! </a:t>
            </a:r>
            <a:r>
              <a:rPr lang="en-GB" sz="3200" dirty="0">
                <a:latin typeface="Taffy" panose="03050402030202030204" pitchFamily="66" charset="0"/>
              </a:rPr>
              <a:t>For thou hast said in thine heart, </a:t>
            </a:r>
            <a:r>
              <a:rPr lang="en-GB" sz="3200" u="sng" dirty="0">
                <a:latin typeface="Taffy" panose="03050402030202030204" pitchFamily="66" charset="0"/>
              </a:rPr>
              <a:t>I will</a:t>
            </a:r>
            <a:r>
              <a:rPr lang="en-GB" sz="3200" dirty="0">
                <a:latin typeface="Taffy" panose="03050402030202030204" pitchFamily="66" charset="0"/>
              </a:rPr>
              <a:t> ascend into heaven, </a:t>
            </a:r>
            <a:r>
              <a:rPr lang="en-GB" sz="3200" u="sng" dirty="0">
                <a:latin typeface="Taffy" panose="03050402030202030204" pitchFamily="66" charset="0"/>
              </a:rPr>
              <a:t>I will</a:t>
            </a:r>
            <a:r>
              <a:rPr lang="en-GB" sz="3200" dirty="0">
                <a:latin typeface="Taffy" panose="03050402030202030204" pitchFamily="66" charset="0"/>
              </a:rPr>
              <a:t> exalt my throne above the stars of </a:t>
            </a:r>
            <a:r>
              <a:rPr lang="en-GB" sz="3200" dirty="0" smtClean="0">
                <a:latin typeface="Taffy" panose="03050402030202030204" pitchFamily="66" charset="0"/>
              </a:rPr>
              <a:t>God… </a:t>
            </a:r>
            <a:r>
              <a:rPr lang="en-GB" sz="3200" u="sng" dirty="0" smtClean="0">
                <a:latin typeface="Taffy" panose="03050402030202030204" pitchFamily="66" charset="0"/>
              </a:rPr>
              <a:t>I </a:t>
            </a:r>
            <a:r>
              <a:rPr lang="en-GB" sz="3200" u="sng" dirty="0">
                <a:latin typeface="Taffy" panose="03050402030202030204" pitchFamily="66" charset="0"/>
              </a:rPr>
              <a:t>will</a:t>
            </a:r>
            <a:r>
              <a:rPr lang="en-GB" sz="3200" dirty="0">
                <a:latin typeface="Taffy" panose="03050402030202030204" pitchFamily="66" charset="0"/>
              </a:rPr>
              <a:t> ascend above the heights of the clouds; </a:t>
            </a:r>
            <a:r>
              <a:rPr lang="en-GB" sz="3200" u="sng" dirty="0">
                <a:latin typeface="Taffy" panose="03050402030202030204" pitchFamily="66" charset="0"/>
              </a:rPr>
              <a:t>I will</a:t>
            </a:r>
            <a:r>
              <a:rPr lang="en-GB" sz="3200" dirty="0">
                <a:latin typeface="Taffy" panose="03050402030202030204" pitchFamily="66" charset="0"/>
              </a:rPr>
              <a:t> be like the most High.</a:t>
            </a: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Cause of Sin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Ecclesiastes </a:t>
            </a:r>
            <a:r>
              <a:rPr lang="en-GB" sz="3200" b="1" dirty="0" smtClean="0">
                <a:latin typeface="Taffy" panose="03050402030202030204" pitchFamily="66" charset="0"/>
              </a:rPr>
              <a:t>7.29: </a:t>
            </a:r>
            <a:r>
              <a:rPr lang="en-GB" sz="3200" dirty="0" smtClean="0">
                <a:latin typeface="Taffy" panose="03050402030202030204" pitchFamily="66" charset="0"/>
              </a:rPr>
              <a:t>God </a:t>
            </a:r>
            <a:r>
              <a:rPr lang="en-GB" sz="3200" dirty="0">
                <a:latin typeface="Taffy" panose="03050402030202030204" pitchFamily="66" charset="0"/>
              </a:rPr>
              <a:t>hath made man </a:t>
            </a:r>
            <a:r>
              <a:rPr lang="en-GB" sz="3200" dirty="0" smtClean="0">
                <a:latin typeface="Taffy" panose="03050402030202030204" pitchFamily="66" charset="0"/>
              </a:rPr>
              <a:t>upright</a:t>
            </a:r>
            <a:r>
              <a:rPr lang="en-GB" sz="3200" dirty="0">
                <a:latin typeface="Taffy" panose="03050402030202030204" pitchFamily="66" charset="0"/>
              </a:rPr>
              <a:t> </a:t>
            </a:r>
            <a:r>
              <a:rPr lang="en-GB" sz="3200" dirty="0" smtClean="0">
                <a:latin typeface="Taffy" panose="03050402030202030204" pitchFamily="66" charset="0"/>
              </a:rPr>
              <a:t>(righteous, just).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Genesis </a:t>
            </a:r>
            <a:r>
              <a:rPr lang="en-GB" sz="3200" b="1" dirty="0" smtClean="0">
                <a:latin typeface="Taffy" panose="03050402030202030204" pitchFamily="66" charset="0"/>
              </a:rPr>
              <a:t>3.1: </a:t>
            </a:r>
            <a:r>
              <a:rPr lang="en-GB" sz="3200" dirty="0" smtClean="0">
                <a:latin typeface="Taffy" panose="03050402030202030204" pitchFamily="66" charset="0"/>
              </a:rPr>
              <a:t>Hath God </a:t>
            </a:r>
            <a:r>
              <a:rPr lang="en-GB" sz="3200" dirty="0" smtClean="0">
                <a:latin typeface="Taffy" panose="03050402030202030204" pitchFamily="66" charset="0"/>
              </a:rPr>
              <a:t>said (DOUBT), </a:t>
            </a:r>
            <a:r>
              <a:rPr lang="en-GB" sz="3200" dirty="0" smtClean="0">
                <a:latin typeface="Taffy" panose="03050402030202030204" pitchFamily="66" charset="0"/>
              </a:rPr>
              <a:t>ye shall not eat of every </a:t>
            </a:r>
            <a:r>
              <a:rPr lang="en-GB" sz="3200" dirty="0" smtClean="0">
                <a:latin typeface="Taffy" panose="03050402030202030204" pitchFamily="66" charset="0"/>
              </a:rPr>
              <a:t>(DISTORT) tree </a:t>
            </a:r>
            <a:r>
              <a:rPr lang="en-GB" sz="3200" dirty="0" smtClean="0">
                <a:latin typeface="Taffy" panose="03050402030202030204" pitchFamily="66" charset="0"/>
              </a:rPr>
              <a:t>of the garden?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Genesis </a:t>
            </a:r>
            <a:r>
              <a:rPr lang="en-GB" sz="3200" b="1" dirty="0" smtClean="0">
                <a:latin typeface="Taffy" panose="03050402030202030204" pitchFamily="66" charset="0"/>
              </a:rPr>
              <a:t>3.4: </a:t>
            </a:r>
            <a:r>
              <a:rPr lang="en-GB" sz="3200" dirty="0" smtClean="0">
                <a:latin typeface="Taffy" panose="03050402030202030204" pitchFamily="66" charset="0"/>
              </a:rPr>
              <a:t>Ye shall not surely </a:t>
            </a:r>
            <a:r>
              <a:rPr lang="en-GB" sz="3200" dirty="0" smtClean="0">
                <a:latin typeface="Taffy" panose="03050402030202030204" pitchFamily="66" charset="0"/>
              </a:rPr>
              <a:t>die (DENY).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2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Character of Sin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i="1" dirty="0" err="1" smtClean="0">
                <a:latin typeface="Taffy" panose="03050402030202030204" pitchFamily="66" charset="0"/>
              </a:rPr>
              <a:t>harmartia</a:t>
            </a:r>
            <a:r>
              <a:rPr lang="en-GB" sz="3200" dirty="0" smtClean="0">
                <a:latin typeface="Taffy" panose="03050402030202030204" pitchFamily="66" charset="0"/>
              </a:rPr>
              <a:t> (sin) = </a:t>
            </a:r>
            <a:r>
              <a:rPr lang="en-GB" sz="3200" dirty="0" smtClean="0">
                <a:latin typeface="Taffy" panose="03050402030202030204" pitchFamily="66" charset="0"/>
              </a:rPr>
              <a:t>to miss the mark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i="1" dirty="0" err="1" smtClean="0">
                <a:latin typeface="Taffy" panose="03050402030202030204" pitchFamily="66" charset="0"/>
              </a:rPr>
              <a:t>parabasis</a:t>
            </a:r>
            <a:r>
              <a:rPr lang="en-GB" sz="3200" dirty="0" smtClean="0">
                <a:latin typeface="Taffy" panose="03050402030202030204" pitchFamily="66" charset="0"/>
              </a:rPr>
              <a:t> (transgression)</a:t>
            </a:r>
            <a:endParaRPr lang="en-GB" sz="3200" dirty="0" smtClean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i="1" dirty="0" err="1" smtClean="0">
                <a:latin typeface="Taffy" panose="03050402030202030204" pitchFamily="66" charset="0"/>
              </a:rPr>
              <a:t>parakoe</a:t>
            </a:r>
            <a:r>
              <a:rPr lang="en-GB" sz="3200" dirty="0" smtClean="0">
                <a:latin typeface="Taffy" panose="03050402030202030204" pitchFamily="66" charset="0"/>
              </a:rPr>
              <a:t> (disobedience) = </a:t>
            </a:r>
            <a:r>
              <a:rPr lang="en-GB" sz="3200" dirty="0" smtClean="0">
                <a:latin typeface="Taffy" panose="03050402030202030204" pitchFamily="66" charset="0"/>
              </a:rPr>
              <a:t>failing to hear</a:t>
            </a:r>
          </a:p>
          <a:p>
            <a:pPr marL="0" indent="0">
              <a:buNone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James </a:t>
            </a:r>
            <a:r>
              <a:rPr lang="en-GB" sz="3200" b="1" dirty="0">
                <a:latin typeface="Taffy" panose="03050402030202030204" pitchFamily="66" charset="0"/>
              </a:rPr>
              <a:t>4.17: </a:t>
            </a:r>
            <a:r>
              <a:rPr lang="en-GB" sz="3200" dirty="0" smtClean="0">
                <a:latin typeface="Taffy" panose="03050402030202030204" pitchFamily="66" charset="0"/>
              </a:rPr>
              <a:t>To </a:t>
            </a:r>
            <a:r>
              <a:rPr lang="en-GB" sz="3200" dirty="0">
                <a:latin typeface="Taffy" panose="03050402030202030204" pitchFamily="66" charset="0"/>
              </a:rPr>
              <a:t>him that </a:t>
            </a:r>
            <a:r>
              <a:rPr lang="en-GB" sz="3200" dirty="0" err="1">
                <a:latin typeface="Taffy" panose="03050402030202030204" pitchFamily="66" charset="0"/>
              </a:rPr>
              <a:t>knoweth</a:t>
            </a:r>
            <a:r>
              <a:rPr lang="en-GB" sz="3200" dirty="0">
                <a:latin typeface="Taffy" panose="03050402030202030204" pitchFamily="66" charset="0"/>
              </a:rPr>
              <a:t> to do good, and doeth it not, to him it </a:t>
            </a:r>
            <a:r>
              <a:rPr lang="en-GB" sz="3200" u="sng" dirty="0">
                <a:latin typeface="Taffy" panose="03050402030202030204" pitchFamily="66" charset="0"/>
              </a:rPr>
              <a:t>is sin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Romans </a:t>
            </a:r>
            <a:r>
              <a:rPr lang="en-GB" sz="3200" b="1" dirty="0">
                <a:latin typeface="Taffy" panose="03050402030202030204" pitchFamily="66" charset="0"/>
              </a:rPr>
              <a:t>14.23: </a:t>
            </a:r>
            <a:r>
              <a:rPr lang="en-GB" sz="3200" dirty="0" smtClean="0">
                <a:latin typeface="Taffy" panose="03050402030202030204" pitchFamily="66" charset="0"/>
              </a:rPr>
              <a:t>Whatsoever </a:t>
            </a:r>
            <a:r>
              <a:rPr lang="en-GB" sz="3200" dirty="0">
                <a:latin typeface="Taffy" panose="03050402030202030204" pitchFamily="66" charset="0"/>
              </a:rPr>
              <a:t>is not of faith </a:t>
            </a:r>
            <a:r>
              <a:rPr lang="en-GB" sz="3200" u="sng" dirty="0">
                <a:latin typeface="Taffy" panose="03050402030202030204" pitchFamily="66" charset="0"/>
              </a:rPr>
              <a:t>is sin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6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Comparing Sin and Sins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Romans </a:t>
            </a:r>
            <a:r>
              <a:rPr lang="en-GB" sz="3200" b="1" dirty="0" smtClean="0">
                <a:latin typeface="Taffy" panose="03050402030202030204" pitchFamily="66" charset="0"/>
              </a:rPr>
              <a:t>5.12: </a:t>
            </a:r>
            <a:r>
              <a:rPr lang="en-GB" sz="3200" dirty="0" smtClean="0">
                <a:latin typeface="Taffy" panose="03050402030202030204" pitchFamily="66" charset="0"/>
              </a:rPr>
              <a:t>Wherefore</a:t>
            </a:r>
            <a:r>
              <a:rPr lang="en-GB" sz="3200" dirty="0">
                <a:latin typeface="Taffy" panose="03050402030202030204" pitchFamily="66" charset="0"/>
              </a:rPr>
              <a:t>, as by one </a:t>
            </a:r>
            <a:r>
              <a:rPr lang="en-GB" sz="3200" dirty="0" smtClean="0">
                <a:latin typeface="Taffy" panose="03050402030202030204" pitchFamily="66" charset="0"/>
              </a:rPr>
              <a:t>man (Adam) </a:t>
            </a:r>
            <a:r>
              <a:rPr lang="en-GB" sz="3200" u="sng" dirty="0">
                <a:latin typeface="Taffy" panose="03050402030202030204" pitchFamily="66" charset="0"/>
              </a:rPr>
              <a:t>sin</a:t>
            </a:r>
            <a:r>
              <a:rPr lang="en-GB" sz="3200" dirty="0">
                <a:latin typeface="Taffy" panose="03050402030202030204" pitchFamily="66" charset="0"/>
              </a:rPr>
              <a:t> entered into the world, and death by </a:t>
            </a:r>
            <a:r>
              <a:rPr lang="en-GB" sz="3200" u="sng" dirty="0">
                <a:latin typeface="Taffy" panose="03050402030202030204" pitchFamily="66" charset="0"/>
              </a:rPr>
              <a:t>sin</a:t>
            </a:r>
            <a:r>
              <a:rPr lang="en-GB" sz="3200" dirty="0">
                <a:latin typeface="Taffy" panose="03050402030202030204" pitchFamily="66" charset="0"/>
              </a:rPr>
              <a:t>; and so death passed upon all men, for that all have </a:t>
            </a:r>
            <a:r>
              <a:rPr lang="en-GB" sz="3200" u="sng" dirty="0" smtClean="0">
                <a:latin typeface="Taffy" panose="03050402030202030204" pitchFamily="66" charset="0"/>
              </a:rPr>
              <a:t>sinned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Sin</a:t>
            </a:r>
            <a:r>
              <a:rPr lang="en-GB" sz="3200" dirty="0" smtClean="0">
                <a:latin typeface="Taffy" panose="03050402030202030204" pitchFamily="66" charset="0"/>
              </a:rPr>
              <a:t> </a:t>
            </a:r>
            <a:r>
              <a:rPr lang="en-GB" sz="3200" dirty="0" smtClean="0">
                <a:latin typeface="Taffy" panose="03050402030202030204" pitchFamily="66" charset="0"/>
              </a:rPr>
              <a:t>= evil principle (poison, power)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Sins</a:t>
            </a:r>
            <a:r>
              <a:rPr lang="en-GB" sz="3200" dirty="0" smtClean="0">
                <a:latin typeface="Taffy" panose="03050402030202030204" pitchFamily="66" charset="0"/>
              </a:rPr>
              <a:t> </a:t>
            </a:r>
            <a:r>
              <a:rPr lang="en-GB" sz="3200" dirty="0" smtClean="0">
                <a:latin typeface="Taffy" panose="03050402030202030204" pitchFamily="66" charset="0"/>
              </a:rPr>
              <a:t>= individual, personal sins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 smtClean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4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99" y="1409570"/>
            <a:ext cx="4107615" cy="5026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Consequences of Sin</a:t>
            </a:r>
            <a:endParaRPr lang="en-GB" b="1" u="sng" dirty="0">
              <a:latin typeface="Taffy" panose="0305040203020203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6976" y="1409570"/>
            <a:ext cx="1916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Taffy" panose="03050402030202030204" pitchFamily="66" charset="0"/>
              </a:rPr>
              <a:t>Death…</a:t>
            </a:r>
            <a:endParaRPr lang="en-GB" b="1" dirty="0">
              <a:latin typeface="Taffy" panose="0305040203020203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1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Consequences of </a:t>
            </a:r>
            <a:r>
              <a:rPr lang="en-GB" b="1" u="sng" dirty="0" smtClean="0">
                <a:latin typeface="Taffy" panose="03050402030202030204" pitchFamily="66" charset="0"/>
              </a:rPr>
              <a:t>Sins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Romans </a:t>
            </a:r>
            <a:r>
              <a:rPr lang="en-GB" sz="3200" b="1" dirty="0" smtClean="0">
                <a:latin typeface="Taffy" panose="03050402030202030204" pitchFamily="66" charset="0"/>
              </a:rPr>
              <a:t>3.19: </a:t>
            </a:r>
            <a:r>
              <a:rPr lang="en-GB" sz="3200" dirty="0" smtClean="0">
                <a:latin typeface="Taffy" panose="03050402030202030204" pitchFamily="66" charset="0"/>
              </a:rPr>
              <a:t>That </a:t>
            </a:r>
            <a:r>
              <a:rPr lang="en-GB" sz="3200" dirty="0">
                <a:latin typeface="Taffy" panose="03050402030202030204" pitchFamily="66" charset="0"/>
              </a:rPr>
              <a:t>every mouth may be stopped, and all the world may become </a:t>
            </a:r>
            <a:r>
              <a:rPr lang="en-GB" sz="3200" u="sng" dirty="0">
                <a:latin typeface="Taffy" panose="03050402030202030204" pitchFamily="66" charset="0"/>
              </a:rPr>
              <a:t>guilty</a:t>
            </a:r>
            <a:r>
              <a:rPr lang="en-GB" sz="3200" dirty="0">
                <a:latin typeface="Taffy" panose="03050402030202030204" pitchFamily="66" charset="0"/>
              </a:rPr>
              <a:t> before God.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Isaiah </a:t>
            </a:r>
            <a:r>
              <a:rPr lang="en-GB" sz="3200" b="1" dirty="0" smtClean="0">
                <a:latin typeface="Taffy" panose="03050402030202030204" pitchFamily="66" charset="0"/>
              </a:rPr>
              <a:t>59:2: </a:t>
            </a:r>
            <a:r>
              <a:rPr lang="en-GB" sz="3200" dirty="0" smtClean="0">
                <a:latin typeface="Taffy" panose="03050402030202030204" pitchFamily="66" charset="0"/>
              </a:rPr>
              <a:t>Your </a:t>
            </a:r>
            <a:r>
              <a:rPr lang="en-GB" sz="3200" dirty="0">
                <a:latin typeface="Taffy" panose="03050402030202030204" pitchFamily="66" charset="0"/>
              </a:rPr>
              <a:t>iniquities have </a:t>
            </a:r>
            <a:r>
              <a:rPr lang="en-GB" sz="3200" u="sng" dirty="0">
                <a:latin typeface="Taffy" panose="03050402030202030204" pitchFamily="66" charset="0"/>
              </a:rPr>
              <a:t>separated</a:t>
            </a:r>
            <a:r>
              <a:rPr lang="en-GB" sz="3200" dirty="0">
                <a:latin typeface="Taffy" panose="03050402030202030204" pitchFamily="66" charset="0"/>
              </a:rPr>
              <a:t> between you and your </a:t>
            </a:r>
            <a:r>
              <a:rPr lang="en-GB" sz="3200" dirty="0" smtClean="0">
                <a:latin typeface="Taffy" panose="03050402030202030204" pitchFamily="66" charset="0"/>
              </a:rPr>
              <a:t>God.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Revelation </a:t>
            </a:r>
            <a:r>
              <a:rPr lang="en-GB" sz="3200" b="1" dirty="0" smtClean="0">
                <a:latin typeface="Taffy" panose="03050402030202030204" pitchFamily="66" charset="0"/>
              </a:rPr>
              <a:t>20.12: </a:t>
            </a:r>
            <a:r>
              <a:rPr lang="en-GB" sz="3200" dirty="0" smtClean="0">
                <a:latin typeface="Taffy" panose="03050402030202030204" pitchFamily="66" charset="0"/>
              </a:rPr>
              <a:t>And </a:t>
            </a:r>
            <a:r>
              <a:rPr lang="en-GB" sz="3200" dirty="0">
                <a:latin typeface="Taffy" panose="03050402030202030204" pitchFamily="66" charset="0"/>
              </a:rPr>
              <a:t>I saw the dead, small and great, stand </a:t>
            </a:r>
            <a:r>
              <a:rPr lang="en-GB" sz="3200" dirty="0" smtClean="0">
                <a:latin typeface="Taffy" panose="03050402030202030204" pitchFamily="66" charset="0"/>
              </a:rPr>
              <a:t>before God… and the dead were </a:t>
            </a:r>
            <a:r>
              <a:rPr lang="en-GB" sz="3200" u="sng" dirty="0" smtClean="0">
                <a:latin typeface="Taffy" panose="03050402030202030204" pitchFamily="66" charset="0"/>
              </a:rPr>
              <a:t>judged</a:t>
            </a:r>
            <a:r>
              <a:rPr lang="en-GB" sz="3200" dirty="0" smtClean="0">
                <a:latin typeface="Taffy" panose="03050402030202030204" pitchFamily="66" charset="0"/>
              </a:rPr>
              <a:t>…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 smtClean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9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latin typeface="Taffy" panose="03050402030202030204" pitchFamily="66" charset="0"/>
              </a:rPr>
              <a:t>The Christian and Sin</a:t>
            </a:r>
            <a:endParaRPr lang="en-GB" b="1" u="sng" dirty="0">
              <a:latin typeface="Taffy" panose="0305040203020203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1 </a:t>
            </a:r>
            <a:r>
              <a:rPr lang="en-GB" sz="3200" b="1" dirty="0">
                <a:latin typeface="Taffy" panose="03050402030202030204" pitchFamily="66" charset="0"/>
              </a:rPr>
              <a:t>Peter </a:t>
            </a:r>
            <a:r>
              <a:rPr lang="en-GB" sz="3200" b="1" dirty="0" smtClean="0">
                <a:latin typeface="Taffy" panose="03050402030202030204" pitchFamily="66" charset="0"/>
              </a:rPr>
              <a:t>2.11: </a:t>
            </a:r>
            <a:r>
              <a:rPr lang="en-GB" sz="3200" dirty="0" smtClean="0">
                <a:latin typeface="Taffy" panose="03050402030202030204" pitchFamily="66" charset="0"/>
              </a:rPr>
              <a:t>Abstain </a:t>
            </a:r>
            <a:r>
              <a:rPr lang="en-GB" sz="3200" dirty="0">
                <a:latin typeface="Taffy" panose="03050402030202030204" pitchFamily="66" charset="0"/>
              </a:rPr>
              <a:t>from fleshly lusts, which </a:t>
            </a:r>
            <a:r>
              <a:rPr lang="en-GB" sz="3200" u="sng" dirty="0">
                <a:latin typeface="Taffy" panose="03050402030202030204" pitchFamily="66" charset="0"/>
              </a:rPr>
              <a:t>war</a:t>
            </a:r>
            <a:r>
              <a:rPr lang="en-GB" sz="3200" dirty="0">
                <a:latin typeface="Taffy" panose="03050402030202030204" pitchFamily="66" charset="0"/>
              </a:rPr>
              <a:t> against the </a:t>
            </a:r>
            <a:r>
              <a:rPr lang="en-GB" sz="3200" dirty="0" smtClean="0">
                <a:latin typeface="Taffy" panose="03050402030202030204" pitchFamily="66" charset="0"/>
              </a:rPr>
              <a:t>soul.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Psalm </a:t>
            </a:r>
            <a:r>
              <a:rPr lang="en-GB" sz="3200" b="1" dirty="0" smtClean="0">
                <a:latin typeface="Taffy" panose="03050402030202030204" pitchFamily="66" charset="0"/>
              </a:rPr>
              <a:t>119.11: </a:t>
            </a:r>
            <a:r>
              <a:rPr lang="en-GB" sz="3200" dirty="0" smtClean="0">
                <a:latin typeface="Taffy" panose="03050402030202030204" pitchFamily="66" charset="0"/>
              </a:rPr>
              <a:t>Thy </a:t>
            </a:r>
            <a:r>
              <a:rPr lang="en-GB" sz="3200" u="sng" dirty="0">
                <a:latin typeface="Taffy" panose="03050402030202030204" pitchFamily="66" charset="0"/>
              </a:rPr>
              <a:t>word</a:t>
            </a:r>
            <a:r>
              <a:rPr lang="en-GB" sz="3200" dirty="0">
                <a:latin typeface="Taffy" panose="03050402030202030204" pitchFamily="66" charset="0"/>
              </a:rPr>
              <a:t> have I hid in mine heart, That I might not sin against thee.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Romans </a:t>
            </a:r>
            <a:r>
              <a:rPr lang="en-GB" sz="3200" b="1" dirty="0" smtClean="0">
                <a:latin typeface="Taffy" panose="03050402030202030204" pitchFamily="66" charset="0"/>
              </a:rPr>
              <a:t>8.13: </a:t>
            </a:r>
            <a:r>
              <a:rPr lang="en-GB" sz="3200" dirty="0" smtClean="0">
                <a:latin typeface="Taffy" panose="03050402030202030204" pitchFamily="66" charset="0"/>
              </a:rPr>
              <a:t>Through </a:t>
            </a:r>
            <a:r>
              <a:rPr lang="en-GB" sz="3200" dirty="0">
                <a:latin typeface="Taffy" panose="03050402030202030204" pitchFamily="66" charset="0"/>
              </a:rPr>
              <a:t>the </a:t>
            </a:r>
            <a:r>
              <a:rPr lang="en-GB" sz="3200" u="sng" dirty="0" smtClean="0">
                <a:latin typeface="Taffy" panose="03050402030202030204" pitchFamily="66" charset="0"/>
              </a:rPr>
              <a:t>Spirit</a:t>
            </a:r>
            <a:r>
              <a:rPr lang="en-GB" sz="3200" dirty="0" smtClean="0">
                <a:latin typeface="Taffy" panose="03050402030202030204" pitchFamily="66" charset="0"/>
              </a:rPr>
              <a:t>… mortify </a:t>
            </a:r>
            <a:r>
              <a:rPr lang="en-GB" sz="3200" dirty="0">
                <a:latin typeface="Taffy" panose="03050402030202030204" pitchFamily="66" charset="0"/>
              </a:rPr>
              <a:t>the deeds of the </a:t>
            </a:r>
            <a:r>
              <a:rPr lang="en-GB" sz="3200" dirty="0" smtClean="0">
                <a:latin typeface="Taffy" panose="03050402030202030204" pitchFamily="66" charset="0"/>
              </a:rPr>
              <a:t>body.</a:t>
            </a:r>
            <a:endParaRPr lang="en-GB" sz="3200" dirty="0" smtClean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 smtClean="0">
                <a:latin typeface="Taffy" panose="03050402030202030204" pitchFamily="66" charset="0"/>
              </a:rPr>
              <a:t>1 </a:t>
            </a:r>
            <a:r>
              <a:rPr lang="en-GB" sz="3200" b="1" dirty="0">
                <a:latin typeface="Taffy" panose="03050402030202030204" pitchFamily="66" charset="0"/>
              </a:rPr>
              <a:t>John </a:t>
            </a:r>
            <a:r>
              <a:rPr lang="en-GB" sz="3200" b="1" dirty="0" smtClean="0">
                <a:latin typeface="Taffy" panose="03050402030202030204" pitchFamily="66" charset="0"/>
              </a:rPr>
              <a:t>2.1: </a:t>
            </a:r>
            <a:r>
              <a:rPr lang="en-GB" sz="3200" dirty="0" smtClean="0">
                <a:latin typeface="Taffy" panose="03050402030202030204" pitchFamily="66" charset="0"/>
              </a:rPr>
              <a:t>If </a:t>
            </a:r>
            <a:r>
              <a:rPr lang="en-GB" sz="3200" dirty="0">
                <a:latin typeface="Taffy" panose="03050402030202030204" pitchFamily="66" charset="0"/>
              </a:rPr>
              <a:t>any man sin, we have an advocate with the Father, </a:t>
            </a:r>
            <a:r>
              <a:rPr lang="en-GB" sz="3200" u="sng" dirty="0">
                <a:latin typeface="Taffy" panose="03050402030202030204" pitchFamily="66" charset="0"/>
              </a:rPr>
              <a:t>Jesus Christ </a:t>
            </a:r>
            <a:r>
              <a:rPr lang="en-GB" sz="3200" dirty="0">
                <a:latin typeface="Taffy" panose="03050402030202030204" pitchFamily="66" charset="0"/>
              </a:rPr>
              <a:t>the </a:t>
            </a:r>
            <a:r>
              <a:rPr lang="en-GB" sz="3200" dirty="0" smtClean="0">
                <a:latin typeface="Taffy" panose="03050402030202030204" pitchFamily="66" charset="0"/>
              </a:rPr>
              <a:t>righteous</a:t>
            </a:r>
            <a:r>
              <a:rPr lang="en-GB" sz="3200" dirty="0" smtClean="0">
                <a:latin typeface="Taffy" panose="03050402030202030204" pitchFamily="66" charset="0"/>
              </a:rPr>
              <a:t>.</a:t>
            </a:r>
            <a:endParaRPr lang="en-GB" sz="3200" dirty="0" smtClean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04" b="2965"/>
          <a:stretch/>
        </p:blipFill>
        <p:spPr>
          <a:xfrm rot="16200000">
            <a:off x="-2677156" y="2677153"/>
            <a:ext cx="6858003" cy="15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5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625</TotalTime>
  <Words>460</Words>
  <Application>Microsoft Office PowerPoint</Application>
  <PresentationFormat>On-screen Show (4:3)</PresentationFormat>
  <Paragraphs>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Albertus Medium</vt:lpstr>
      <vt:lpstr>Arial</vt:lpstr>
      <vt:lpstr>Calibri</vt:lpstr>
      <vt:lpstr>Calibri Light</vt:lpstr>
      <vt:lpstr>Courier New</vt:lpstr>
      <vt:lpstr>Taffy</vt:lpstr>
      <vt:lpstr>Times New Roman</vt:lpstr>
      <vt:lpstr>Office Theme</vt:lpstr>
      <vt:lpstr>PowerPoint Presentation</vt:lpstr>
      <vt:lpstr>Man’s Ruin</vt:lpstr>
      <vt:lpstr>Studying the Subject</vt:lpstr>
      <vt:lpstr>Studying the Subject</vt:lpstr>
      <vt:lpstr>Studying the Subject</vt:lpstr>
      <vt:lpstr>PowerPoint Presentation</vt:lpstr>
      <vt:lpstr>Studying the Subject</vt:lpstr>
      <vt:lpstr>The Cause of Sin</vt:lpstr>
      <vt:lpstr>The Cause of Sin</vt:lpstr>
      <vt:lpstr>The Character of Sin</vt:lpstr>
      <vt:lpstr>Comparing Sin and Sins</vt:lpstr>
      <vt:lpstr>The Consequences of Sin</vt:lpstr>
      <vt:lpstr>The Consequences of Sins</vt:lpstr>
      <vt:lpstr>The Christian and Sin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Rudge</dc:creator>
  <cp:lastModifiedBy>Dan Rudge</cp:lastModifiedBy>
  <cp:revision>58</cp:revision>
  <dcterms:created xsi:type="dcterms:W3CDTF">2016-06-13T06:30:12Z</dcterms:created>
  <dcterms:modified xsi:type="dcterms:W3CDTF">2017-06-16T21:50:16Z</dcterms:modified>
</cp:coreProperties>
</file>