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256" r:id="rId2"/>
    <p:sldId id="271" r:id="rId3"/>
    <p:sldId id="257" r:id="rId4"/>
    <p:sldId id="258" r:id="rId5"/>
    <p:sldId id="259" r:id="rId6"/>
    <p:sldId id="260" r:id="rId7"/>
    <p:sldId id="261" r:id="rId8"/>
    <p:sldId id="262" r:id="rId9"/>
    <p:sldId id="263" r:id="rId10"/>
    <p:sldId id="264" r:id="rId11"/>
    <p:sldId id="265" r:id="rId12"/>
    <p:sldId id="266" r:id="rId13"/>
    <p:sldId id="276" r:id="rId14"/>
    <p:sldId id="267" r:id="rId15"/>
    <p:sldId id="274" r:id="rId16"/>
    <p:sldId id="275" r:id="rId17"/>
    <p:sldId id="268" r:id="rId18"/>
    <p:sldId id="269" r:id="rId19"/>
    <p:sldId id="270" r:id="rId20"/>
    <p:sldId id="272"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CFFF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228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EAB4C6-8FCC-6241-B1E5-AE5A81EE485E}" type="datetimeFigureOut">
              <a:rPr lang="en-US" smtClean="0"/>
              <a:t>11/07/15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B6BFF2-D975-6641-8940-B6BCFB6645F1}" type="slidenum">
              <a:rPr lang="en-US" smtClean="0"/>
              <a:t>‹#›</a:t>
            </a:fld>
            <a:endParaRPr lang="en-US"/>
          </a:p>
        </p:txBody>
      </p:sp>
    </p:spTree>
    <p:extLst>
      <p:ext uri="{BB962C8B-B14F-4D97-AF65-F5344CB8AC3E}">
        <p14:creationId xmlns:p14="http://schemas.microsoft.com/office/powerpoint/2010/main" val="13722486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B6BFF2-D975-6641-8940-B6BCFB6645F1}" type="slidenum">
              <a:rPr lang="en-US" smtClean="0"/>
              <a:t>13</a:t>
            </a:fld>
            <a:endParaRPr lang="en-US"/>
          </a:p>
        </p:txBody>
      </p:sp>
    </p:spTree>
    <p:extLst>
      <p:ext uri="{BB962C8B-B14F-4D97-AF65-F5344CB8AC3E}">
        <p14:creationId xmlns:p14="http://schemas.microsoft.com/office/powerpoint/2010/main" val="3973979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GB"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54DD6238-FA34-E840-805E-C001C22AB172}" type="datetimeFigureOut">
              <a:rPr lang="en-US" smtClean="0"/>
              <a:t>11/07/15</a:t>
            </a:fld>
            <a:endParaRPr lang="en-GB"/>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GB"/>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54DD6238-FA34-E840-805E-C001C22AB172}" type="datetimeFigureOut">
              <a:rPr lang="en-US" smtClean="0"/>
              <a:t>11/07/15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1D7843-858D-7B4E-BBF8-EBE861C80F7A}" type="slidenum">
              <a:rPr lang="en-GB" smtClean="0"/>
              <a:t>‹#›</a:t>
            </a:fld>
            <a:endParaRPr lang="en-GB"/>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GB"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54DD6238-FA34-E840-805E-C001C22AB172}" type="datetimeFigureOut">
              <a:rPr lang="en-US" smtClean="0"/>
              <a:t>11/07/15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1D7843-858D-7B4E-BBF8-EBE861C80F7A}" type="slidenum">
              <a:rPr lang="en-GB" smtClean="0"/>
              <a:t>‹#›</a:t>
            </a:fld>
            <a:endParaRPr lang="en-GB"/>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GB"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54DD6238-FA34-E840-805E-C001C22AB172}" type="datetimeFigureOut">
              <a:rPr lang="en-US" smtClean="0"/>
              <a:t>11/07/15</a:t>
            </a:fld>
            <a:endParaRPr lang="en-GB"/>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GB"/>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GB" smtClean="0"/>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GB" smtClean="0"/>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GB"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GB"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54DD6238-FA34-E840-805E-C001C22AB172}" type="datetimeFigureOut">
              <a:rPr lang="en-US" smtClean="0"/>
              <a:t>11/07/15</a:t>
            </a:fld>
            <a:endParaRPr lang="en-GB"/>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a:xfrm>
            <a:off x="8305800" y="6248774"/>
            <a:ext cx="554038" cy="365125"/>
          </a:xfrm>
        </p:spPr>
        <p:txBody>
          <a:bodyPr/>
          <a:lstStyle/>
          <a:p>
            <a:fld id="{291D7843-858D-7B4E-BBF8-EBE861C80F7A}" type="slidenum">
              <a:rPr lang="en-GB" smtClean="0"/>
              <a:t>‹#›</a:t>
            </a:fld>
            <a:endParaRPr lang="en-GB"/>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54DD6238-FA34-E840-805E-C001C22AB172}" type="datetimeFigureOut">
              <a:rPr lang="en-US" smtClean="0"/>
              <a:t>11/07/15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1D7843-858D-7B4E-BBF8-EBE861C80F7A}"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GB"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6"/>
          <p:cNvSpPr>
            <a:spLocks noGrp="1"/>
          </p:cNvSpPr>
          <p:nvPr>
            <p:ph type="dt" sz="half" idx="10"/>
          </p:nvPr>
        </p:nvSpPr>
        <p:spPr/>
        <p:txBody>
          <a:bodyPr/>
          <a:lstStyle/>
          <a:p>
            <a:fld id="{54DD6238-FA34-E840-805E-C001C22AB172}" type="datetimeFigureOut">
              <a:rPr lang="en-US" smtClean="0"/>
              <a:t>11/07/15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91D7843-858D-7B4E-BBF8-EBE861C80F7A}" type="slidenum">
              <a:rPr lang="en-GB" smtClean="0"/>
              <a:t>‹#›</a:t>
            </a:fld>
            <a:endParaRPr lang="en-GB"/>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54DD6238-FA34-E840-805E-C001C22AB172}" type="datetimeFigureOut">
              <a:rPr lang="en-US" smtClean="0"/>
              <a:t>11/07/15</a:t>
            </a:fld>
            <a:endParaRPr lang="en-GB"/>
          </a:p>
        </p:txBody>
      </p:sp>
      <p:sp>
        <p:nvSpPr>
          <p:cNvPr id="6" name="Footer Placeholder 5"/>
          <p:cNvSpPr>
            <a:spLocks noGrp="1"/>
          </p:cNvSpPr>
          <p:nvPr>
            <p:ph type="ftr" sz="quarter" idx="11"/>
          </p:nvPr>
        </p:nvSpPr>
        <p:spPr/>
        <p:txBody>
          <a:bodyPr/>
          <a:lstStyle/>
          <a:p>
            <a:endParaRPr lang="en-GB"/>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291D7843-858D-7B4E-BBF8-EBE861C80F7A}"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54DD6238-FA34-E840-805E-C001C22AB172}" type="datetimeFigureOut">
              <a:rPr lang="en-US" smtClean="0"/>
              <a:t>11/07/15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1D7843-858D-7B4E-BBF8-EBE861C80F7A}" type="slidenum">
              <a:rPr lang="en-GB" smtClean="0"/>
              <a:t>‹#›</a:t>
            </a:fld>
            <a:endParaRPr lang="en-GB"/>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smtClean="0"/>
              <a:t>Click to edit Master title style</a:t>
            </a:r>
            <a:endParaRPr/>
          </a:p>
        </p:txBody>
      </p:sp>
      <p:sp>
        <p:nvSpPr>
          <p:cNvPr id="5" name="Date Placeholder 4"/>
          <p:cNvSpPr>
            <a:spLocks noGrp="1"/>
          </p:cNvSpPr>
          <p:nvPr>
            <p:ph type="dt" sz="half" idx="10"/>
          </p:nvPr>
        </p:nvSpPr>
        <p:spPr/>
        <p:txBody>
          <a:bodyPr/>
          <a:lstStyle/>
          <a:p>
            <a:fld id="{54DD6238-FA34-E840-805E-C001C22AB172}" type="datetimeFigureOut">
              <a:rPr lang="en-US" smtClean="0"/>
              <a:t>11/07/15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1D7843-858D-7B4E-BBF8-EBE861C80F7A}" type="slidenum">
              <a:rPr lang="en-GB" smtClean="0"/>
              <a:t>‹#›</a:t>
            </a:fld>
            <a:endParaRPr lang="en-GB"/>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smtClean="0"/>
              <a:t>Click to edit Master title style</a:t>
            </a:r>
            <a:endParaRPr/>
          </a:p>
        </p:txBody>
      </p:sp>
      <p:sp>
        <p:nvSpPr>
          <p:cNvPr id="3" name="Date Placeholder 2"/>
          <p:cNvSpPr>
            <a:spLocks noGrp="1"/>
          </p:cNvSpPr>
          <p:nvPr>
            <p:ph type="dt" sz="half" idx="10"/>
          </p:nvPr>
        </p:nvSpPr>
        <p:spPr/>
        <p:txBody>
          <a:bodyPr/>
          <a:lstStyle/>
          <a:p>
            <a:fld id="{54DD6238-FA34-E840-805E-C001C22AB172}" type="datetimeFigureOut">
              <a:rPr lang="en-US" smtClean="0"/>
              <a:t>11/07/15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91D7843-858D-7B4E-BBF8-EBE861C80F7A}"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54DD6238-FA34-E840-805E-C001C22AB172}" type="datetimeFigureOut">
              <a:rPr lang="en-US" smtClean="0"/>
              <a:t>11/07/15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91D7843-858D-7B4E-BBF8-EBE861C80F7A}" type="slidenum">
              <a:rPr lang="en-GB" smtClean="0"/>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GB"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54DD6238-FA34-E840-805E-C001C22AB172}" type="datetimeFigureOut">
              <a:rPr lang="en-US" smtClean="0"/>
              <a:t>11/07/15</a:t>
            </a:fld>
            <a:endParaRPr lang="en-GB"/>
          </a:p>
        </p:txBody>
      </p:sp>
      <p:sp>
        <p:nvSpPr>
          <p:cNvPr id="6" name="Footer Placeholder 5"/>
          <p:cNvSpPr>
            <a:spLocks noGrp="1"/>
          </p:cNvSpPr>
          <p:nvPr>
            <p:ph type="ftr" sz="quarter" idx="11"/>
          </p:nvPr>
        </p:nvSpPr>
        <p:spPr>
          <a:xfrm>
            <a:off x="3859305" y="6423585"/>
            <a:ext cx="3316941" cy="365125"/>
          </a:xfrm>
        </p:spPr>
        <p:txBody>
          <a:bodyPr/>
          <a:lstStyle/>
          <a:p>
            <a:endParaRPr lang="en-GB"/>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GB"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54DD6238-FA34-E840-805E-C001C22AB172}" type="datetimeFigureOut">
              <a:rPr lang="en-US" smtClean="0"/>
              <a:t>11/07/15</a:t>
            </a:fld>
            <a:endParaRPr lang="en-GB"/>
          </a:p>
        </p:txBody>
      </p:sp>
      <p:sp>
        <p:nvSpPr>
          <p:cNvPr id="6" name="Footer Placeholder 5"/>
          <p:cNvSpPr>
            <a:spLocks noGrp="1"/>
          </p:cNvSpPr>
          <p:nvPr>
            <p:ph type="ftr" sz="quarter" idx="11"/>
          </p:nvPr>
        </p:nvSpPr>
        <p:spPr>
          <a:xfrm>
            <a:off x="4191000" y="6423585"/>
            <a:ext cx="3005138" cy="365125"/>
          </a:xfrm>
        </p:spPr>
        <p:txBody>
          <a:bodyPr/>
          <a:lstStyle/>
          <a:p>
            <a:endParaRPr lang="en-GB"/>
          </a:p>
        </p:txBody>
      </p:sp>
      <p:sp>
        <p:nvSpPr>
          <p:cNvPr id="7" name="Slide Number Placeholder 6"/>
          <p:cNvSpPr>
            <a:spLocks noGrp="1"/>
          </p:cNvSpPr>
          <p:nvPr>
            <p:ph type="sldNum" sz="quarter" idx="12"/>
          </p:nvPr>
        </p:nvSpPr>
        <p:spPr/>
        <p:txBody>
          <a:bodyPr/>
          <a:lstStyle/>
          <a:p>
            <a:fld id="{291D7843-858D-7B4E-BBF8-EBE861C80F7A}" type="slidenum">
              <a:rPr lang="en-GB" smtClean="0"/>
              <a:t>‹#›</a:t>
            </a:fld>
            <a:endParaRPr lang="en-GB"/>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GB"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4DD6238-FA34-E840-805E-C001C22AB172}" type="datetimeFigureOut">
              <a:rPr lang="en-US" smtClean="0"/>
              <a:t>11/07/15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1D7843-858D-7B4E-BBF8-EBE861C80F7A}" type="slidenum">
              <a:rPr lang="en-GB" smtClean="0"/>
              <a:t>‹#›</a:t>
            </a:fld>
            <a:endParaRPr lang="en-GB"/>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GB"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54DD6238-FA34-E840-805E-C001C22AB172}" type="datetimeFigureOut">
              <a:rPr lang="en-US" smtClean="0"/>
              <a:t>11/07/15</a:t>
            </a:fld>
            <a:endParaRPr lang="en-GB"/>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GB"/>
          </a:p>
        </p:txBody>
      </p:sp>
      <p:sp>
        <p:nvSpPr>
          <p:cNvPr id="7" name="Slide Number Placeholder 6"/>
          <p:cNvSpPr>
            <a:spLocks noGrp="1"/>
          </p:cNvSpPr>
          <p:nvPr>
            <p:ph type="sldNum" sz="quarter" idx="12"/>
          </p:nvPr>
        </p:nvSpPr>
        <p:spPr/>
        <p:txBody>
          <a:bodyPr/>
          <a:lstStyle/>
          <a:p>
            <a:fld id="{291D7843-858D-7B4E-BBF8-EBE861C80F7A}" type="slidenum">
              <a:rPr lang="en-GB" smtClean="0"/>
              <a:t>‹#›</a:t>
            </a:fld>
            <a:endParaRPr lang="en-GB"/>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GB"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GB" smtClean="0"/>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GB"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54DD6238-FA34-E840-805E-C001C22AB172}" type="datetimeFigureOut">
              <a:rPr lang="en-US" smtClean="0"/>
              <a:t>11/07/15</a:t>
            </a:fld>
            <a:endParaRPr lang="en-GB"/>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GB"/>
          </a:p>
        </p:txBody>
      </p:sp>
      <p:sp>
        <p:nvSpPr>
          <p:cNvPr id="7" name="Slide Number Placeholder 6"/>
          <p:cNvSpPr>
            <a:spLocks noGrp="1"/>
          </p:cNvSpPr>
          <p:nvPr>
            <p:ph type="sldNum" sz="quarter" idx="12"/>
          </p:nvPr>
        </p:nvSpPr>
        <p:spPr/>
        <p:txBody>
          <a:bodyPr/>
          <a:lstStyle/>
          <a:p>
            <a:fld id="{291D7843-858D-7B4E-BBF8-EBE861C80F7A}" type="slidenum">
              <a:rPr lang="en-GB" smtClean="0"/>
              <a:t>‹#›</a:t>
            </a:fld>
            <a:endParaRPr lang="en-GB"/>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GB"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GB"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GB"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GB"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54DD6238-FA34-E840-805E-C001C22AB172}" type="datetimeFigureOut">
              <a:rPr lang="en-US" smtClean="0"/>
              <a:t>11/07/15</a:t>
            </a:fld>
            <a:endParaRPr lang="en-GB"/>
          </a:p>
        </p:txBody>
      </p:sp>
      <p:sp>
        <p:nvSpPr>
          <p:cNvPr id="6" name="Footer Placeholder 5"/>
          <p:cNvSpPr>
            <a:spLocks noGrp="1"/>
          </p:cNvSpPr>
          <p:nvPr>
            <p:ph type="ftr" sz="quarter" idx="11"/>
          </p:nvPr>
        </p:nvSpPr>
        <p:spPr>
          <a:xfrm>
            <a:off x="4191000" y="6423585"/>
            <a:ext cx="3005138" cy="365125"/>
          </a:xfrm>
        </p:spPr>
        <p:txBody>
          <a:bodyPr/>
          <a:lstStyle/>
          <a:p>
            <a:endParaRPr lang="en-GB"/>
          </a:p>
        </p:txBody>
      </p:sp>
      <p:sp>
        <p:nvSpPr>
          <p:cNvPr id="7" name="Slide Number Placeholder 6"/>
          <p:cNvSpPr>
            <a:spLocks noGrp="1"/>
          </p:cNvSpPr>
          <p:nvPr>
            <p:ph type="sldNum" sz="quarter" idx="12"/>
          </p:nvPr>
        </p:nvSpPr>
        <p:spPr/>
        <p:txBody>
          <a:bodyPr/>
          <a:lstStyle/>
          <a:p>
            <a:fld id="{291D7843-858D-7B4E-BBF8-EBE861C80F7A}" type="slidenum">
              <a:rPr lang="en-GB" smtClean="0"/>
              <a:t>‹#›</a:t>
            </a:fld>
            <a:endParaRPr lang="en-GB"/>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GB"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GB" smtClean="0"/>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54DD6238-FA34-E840-805E-C001C22AB172}" type="datetimeFigureOut">
              <a:rPr lang="en-US" smtClean="0"/>
              <a:t>11/07/15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1D7843-858D-7B4E-BBF8-EBE861C80F7A}" type="slidenum">
              <a:rPr lang="en-GB" smtClean="0"/>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GB"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54DD6238-FA34-E840-805E-C001C22AB172}" type="datetimeFigureOut">
              <a:rPr lang="en-US" smtClean="0"/>
              <a:t>11/07/15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1D7843-858D-7B4E-BBF8-EBE861C80F7A}" type="slidenum">
              <a:rPr lang="en-GB" smtClean="0"/>
              <a:t>‹#›</a:t>
            </a:fld>
            <a:endParaRPr lang="en-GB"/>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GB"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54DD6238-FA34-E840-805E-C001C22AB172}" type="datetimeFigureOut">
              <a:rPr lang="en-US" smtClean="0"/>
              <a:t>11/07/15</a:t>
            </a:fld>
            <a:endParaRPr lang="en-GB"/>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GB"/>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291D7843-858D-7B4E-BBF8-EBE861C80F7A}"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ropbox.com/sh/l6kur01d2yoeur3/AAC8xA6b-xXiVerG4R7JrErca?dl=0" TargetMode="External"/><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17.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6.png"/><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png"/><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 Type="http://schemas.openxmlformats.org/officeDocument/2006/relationships/slideLayout" Target="../slideLayouts/slideLayout12.xml"/><Relationship Id="rId2"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4" Type="http://schemas.openxmlformats.org/officeDocument/2006/relationships/image" Target="../media/image34.jpg"/><Relationship Id="rId5" Type="http://schemas.openxmlformats.org/officeDocument/2006/relationships/image" Target="../media/image35.jpg"/><Relationship Id="rId6" Type="http://schemas.openxmlformats.org/officeDocument/2006/relationships/image" Target="../media/image36.jpg"/><Relationship Id="rId7" Type="http://schemas.openxmlformats.org/officeDocument/2006/relationships/image" Target="../media/image37.jpg"/><Relationship Id="rId8" Type="http://schemas.openxmlformats.org/officeDocument/2006/relationships/image" Target="../media/image2.png"/><Relationship Id="rId1" Type="http://schemas.openxmlformats.org/officeDocument/2006/relationships/slideLayout" Target="../slideLayouts/slideLayout12.xml"/><Relationship Id="rId2" Type="http://schemas.openxmlformats.org/officeDocument/2006/relationships/image" Target="../media/image3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2.png"/><Relationship Id="rId1" Type="http://schemas.openxmlformats.org/officeDocument/2006/relationships/slideLayout" Target="../slideLayouts/slideLayout13.xml"/><Relationship Id="rId2"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hyperlink" Target="https://www.dropbox.com/sh/l6kur01d2yoeur3/AAC8xA6b-xXiVerG4R7JrErca?dl=0" TargetMode="External"/><Relationship Id="rId4" Type="http://schemas.openxmlformats.org/officeDocument/2006/relationships/image" Target="../media/image2.png"/><Relationship Id="rId1" Type="http://schemas.openxmlformats.org/officeDocument/2006/relationships/slideLayout" Target="../slideLayouts/slideLayout5.xml"/><Relationship Id="rId2"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057" y="4624668"/>
            <a:ext cx="8648144" cy="933450"/>
          </a:xfrm>
        </p:spPr>
        <p:txBody>
          <a:bodyPr>
            <a:normAutofit/>
          </a:bodyPr>
          <a:lstStyle/>
          <a:p>
            <a:r>
              <a:rPr lang="en-GB" sz="4000" dirty="0" smtClean="0"/>
              <a:t>How can I study my Bible?</a:t>
            </a:r>
            <a:endParaRPr lang="en-GB" sz="4000" dirty="0"/>
          </a:p>
        </p:txBody>
      </p:sp>
      <p:sp>
        <p:nvSpPr>
          <p:cNvPr id="3" name="Subtitle 2"/>
          <p:cNvSpPr>
            <a:spLocks noGrp="1"/>
          </p:cNvSpPr>
          <p:nvPr>
            <p:ph type="subTitle" idx="1"/>
          </p:nvPr>
        </p:nvSpPr>
        <p:spPr>
          <a:xfrm>
            <a:off x="191057" y="5562599"/>
            <a:ext cx="8648143" cy="748553"/>
          </a:xfrm>
        </p:spPr>
        <p:txBody>
          <a:bodyPr>
            <a:normAutofit/>
          </a:bodyPr>
          <a:lstStyle/>
          <a:p>
            <a:r>
              <a:rPr lang="en-GB" sz="2000" dirty="0" smtClean="0"/>
              <a:t>Practical ways in which to get to grips with Bible study</a:t>
            </a:r>
            <a:endParaRPr lang="en-GB" sz="2000" dirty="0"/>
          </a:p>
        </p:txBody>
      </p:sp>
      <p:pic>
        <p:nvPicPr>
          <p:cNvPr id="4" name="Picture 3"/>
          <p:cNvPicPr>
            <a:picLocks noChangeAspect="1"/>
          </p:cNvPicPr>
          <p:nvPr/>
        </p:nvPicPr>
        <p:blipFill>
          <a:blip r:embed="rId2"/>
          <a:stretch>
            <a:fillRect/>
          </a:stretch>
        </p:blipFill>
        <p:spPr>
          <a:xfrm>
            <a:off x="418189" y="1316924"/>
            <a:ext cx="4003150" cy="2679336"/>
          </a:xfrm>
          <a:prstGeom prst="rect">
            <a:avLst/>
          </a:prstGeom>
        </p:spPr>
      </p:pic>
      <p:sp>
        <p:nvSpPr>
          <p:cNvPr id="5" name="Rectangle 4"/>
          <p:cNvSpPr/>
          <p:nvPr/>
        </p:nvSpPr>
        <p:spPr>
          <a:xfrm>
            <a:off x="80818" y="6484456"/>
            <a:ext cx="9063182" cy="369332"/>
          </a:xfrm>
          <a:prstGeom prst="rect">
            <a:avLst/>
          </a:prstGeom>
        </p:spPr>
        <p:txBody>
          <a:bodyPr wrap="square">
            <a:spAutoFit/>
          </a:bodyPr>
          <a:lstStyle/>
          <a:p>
            <a:r>
              <a:rPr lang="en-GB" dirty="0">
                <a:hlinkClick r:id="rId3"/>
              </a:rPr>
              <a:t>https://</a:t>
            </a:r>
            <a:r>
              <a:rPr lang="en-GB" dirty="0" err="1">
                <a:hlinkClick r:id="rId3"/>
              </a:rPr>
              <a:t>www.dropbox.com</a:t>
            </a:r>
            <a:r>
              <a:rPr lang="en-GB" dirty="0">
                <a:hlinkClick r:id="rId3"/>
              </a:rPr>
              <a:t>/</a:t>
            </a:r>
            <a:r>
              <a:rPr lang="en-GB" dirty="0" err="1">
                <a:hlinkClick r:id="rId3"/>
              </a:rPr>
              <a:t>sh</a:t>
            </a:r>
            <a:r>
              <a:rPr lang="en-GB" dirty="0">
                <a:hlinkClick r:id="rId3"/>
              </a:rPr>
              <a:t>/l6kur01d2yoeur3/AAC8xA6b-xXiVerG4R7JrErca?dl=0</a:t>
            </a:r>
            <a:endParaRPr lang="en-GB" dirty="0"/>
          </a:p>
        </p:txBody>
      </p:sp>
      <p:pic>
        <p:nvPicPr>
          <p:cNvPr id="6" name="Picture 5" descr="qrcode.3029493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5727" y="286419"/>
            <a:ext cx="1837945" cy="1837945"/>
          </a:xfrm>
          <a:prstGeom prst="rect">
            <a:avLst/>
          </a:prstGeom>
        </p:spPr>
      </p:pic>
    </p:spTree>
    <p:extLst>
      <p:ext uri="{BB962C8B-B14F-4D97-AF65-F5344CB8AC3E}">
        <p14:creationId xmlns:p14="http://schemas.microsoft.com/office/powerpoint/2010/main" val="204373172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554" y="317473"/>
            <a:ext cx="4016633" cy="6161323"/>
          </a:xfrm>
        </p:spPr>
        <p:txBody>
          <a:bodyPr>
            <a:normAutofit/>
          </a:bodyPr>
          <a:lstStyle/>
          <a:p>
            <a:pPr>
              <a:lnSpc>
                <a:spcPct val="110000"/>
              </a:lnSpc>
            </a:pPr>
            <a:r>
              <a:rPr lang="en-GB" sz="1800" dirty="0" smtClean="0"/>
              <a:t>‘Our God is economical with miracles.  Having made man in his image, having provided a perfect instruction book through supernatural inspiration, and having given us the best of all teachers in the Holy Spirit, He will work no fourth miracle to transfer truth from the scriptures into our minds.  In other words, there is no short-cut to spirituality!  Only through the solid and systematic study of God’s Word will the young believer grow in the knowledge of God, and thus be able to stand against the storms of the world, the flesh and the devil.  And that means hard work.’   </a:t>
            </a:r>
            <a:r>
              <a:rPr lang="en-GB" sz="1400" i="1" dirty="0" smtClean="0"/>
              <a:t>Newell</a:t>
            </a:r>
            <a:endParaRPr lang="en-GB" sz="1800" i="1" dirty="0"/>
          </a:p>
        </p:txBody>
      </p:sp>
      <p:pic>
        <p:nvPicPr>
          <p:cNvPr id="9" name="Picture Placeholder 8"/>
          <p:cNvPicPr>
            <a:picLocks noGrp="1" noChangeAspect="1"/>
          </p:cNvPicPr>
          <p:nvPr>
            <p:ph type="pic" sz="quarter" idx="13"/>
          </p:nvPr>
        </p:nvPicPr>
        <p:blipFill>
          <a:blip r:embed="rId2"/>
          <a:srcRect l="16288" r="16288"/>
          <a:stretch>
            <a:fillRect/>
          </a:stretch>
        </p:blipFill>
        <p:spPr/>
      </p:pic>
      <p:pic>
        <p:nvPicPr>
          <p:cNvPr id="10" name="Picture Placeholder 9"/>
          <p:cNvPicPr>
            <a:picLocks noGrp="1" noChangeAspect="1"/>
          </p:cNvPicPr>
          <p:nvPr>
            <p:ph type="pic" sz="quarter" idx="14"/>
          </p:nvPr>
        </p:nvPicPr>
        <p:blipFill>
          <a:blip r:embed="rId3"/>
          <a:srcRect l="18482" r="18482"/>
          <a:stretch>
            <a:fillRect/>
          </a:stretch>
        </p:blipFill>
        <p:spPr/>
      </p:pic>
      <p:pic>
        <p:nvPicPr>
          <p:cNvPr id="11" name="Picture Placeholder 10"/>
          <p:cNvPicPr>
            <a:picLocks noGrp="1" noChangeAspect="1"/>
          </p:cNvPicPr>
          <p:nvPr>
            <p:ph type="pic" sz="quarter" idx="15"/>
          </p:nvPr>
        </p:nvPicPr>
        <p:blipFill>
          <a:blip r:embed="rId4"/>
          <a:srcRect l="31577" r="31577"/>
          <a:stretch>
            <a:fillRect/>
          </a:stretch>
        </p:blipFill>
        <p:spPr/>
      </p:pic>
      <p:sp>
        <p:nvSpPr>
          <p:cNvPr id="7" name="Rectangle 6"/>
          <p:cNvSpPr/>
          <p:nvPr/>
        </p:nvSpPr>
        <p:spPr>
          <a:xfrm>
            <a:off x="6858000" y="242882"/>
            <a:ext cx="2002536" cy="1962075"/>
          </a:xfrm>
          <a:prstGeom prst="rect">
            <a:avLst/>
          </a:prstGeom>
        </p:spPr>
        <p:txBody>
          <a:bodyPr wrap="square">
            <a:spAutoFit/>
          </a:bodyPr>
          <a:lstStyle/>
          <a:p>
            <a:r>
              <a:rPr lang="en-GB" sz="1350" dirty="0">
                <a:solidFill>
                  <a:srgbClr val="FFFFFF"/>
                </a:solidFill>
              </a:rPr>
              <a:t>These were more fair- minded than those in Thessalonica, in that they received the word with all readiness, and searched the Scriptures daily to find out whether these things were so. </a:t>
            </a:r>
          </a:p>
        </p:txBody>
      </p:sp>
      <p:sp>
        <p:nvSpPr>
          <p:cNvPr id="8" name="Rectangle 7"/>
          <p:cNvSpPr/>
          <p:nvPr/>
        </p:nvSpPr>
        <p:spPr>
          <a:xfrm>
            <a:off x="4624388" y="4801623"/>
            <a:ext cx="2057400" cy="1546577"/>
          </a:xfrm>
          <a:prstGeom prst="rect">
            <a:avLst/>
          </a:prstGeom>
        </p:spPr>
        <p:txBody>
          <a:bodyPr wrap="square">
            <a:spAutoFit/>
          </a:bodyPr>
          <a:lstStyle/>
          <a:p>
            <a:r>
              <a:rPr lang="en-GB" sz="1350" dirty="0">
                <a:solidFill>
                  <a:srgbClr val="FFFFFF"/>
                </a:solidFill>
              </a:rPr>
              <a:t>Therefore many of them believed, and also not a few of the Greeks, prominent women as well as </a:t>
            </a:r>
            <a:r>
              <a:rPr lang="en-GB" sz="1350" dirty="0" smtClean="0">
                <a:solidFill>
                  <a:srgbClr val="FFFFFF"/>
                </a:solidFill>
              </a:rPr>
              <a:t>men.</a:t>
            </a:r>
          </a:p>
          <a:p>
            <a:endParaRPr lang="en-GB" sz="1350" dirty="0">
              <a:solidFill>
                <a:srgbClr val="FFFFFF"/>
              </a:solidFill>
            </a:endParaRPr>
          </a:p>
          <a:p>
            <a:pPr algn="r"/>
            <a:r>
              <a:rPr lang="en-GB" sz="1350" i="1" dirty="0" smtClean="0">
                <a:solidFill>
                  <a:srgbClr val="FFFFFF"/>
                </a:solidFill>
              </a:rPr>
              <a:t>Acts 17:11,12</a:t>
            </a:r>
            <a:endParaRPr lang="en-GB" sz="1350" i="1" dirty="0">
              <a:solidFill>
                <a:srgbClr val="FFFFFF"/>
              </a:solidFill>
            </a:endParaRPr>
          </a:p>
        </p:txBody>
      </p:sp>
    </p:spTree>
    <p:extLst>
      <p:ext uri="{BB962C8B-B14F-4D97-AF65-F5344CB8AC3E}">
        <p14:creationId xmlns:p14="http://schemas.microsoft.com/office/powerpoint/2010/main" val="2225246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94" y="1542448"/>
            <a:ext cx="6181611" cy="720989"/>
          </a:xfrm>
        </p:spPr>
        <p:txBody>
          <a:bodyPr/>
          <a:lstStyle/>
          <a:p>
            <a:r>
              <a:rPr lang="en-GB" dirty="0" smtClean="0">
                <a:solidFill>
                  <a:schemeClr val="accent1">
                    <a:lumMod val="20000"/>
                    <a:lumOff val="80000"/>
                  </a:schemeClr>
                </a:solidFill>
              </a:rPr>
              <a:t>What do we mean by Bible study?</a:t>
            </a:r>
            <a:endParaRPr lang="en-GB" dirty="0">
              <a:solidFill>
                <a:schemeClr val="accent1">
                  <a:lumMod val="20000"/>
                  <a:lumOff val="80000"/>
                </a:schemeClr>
              </a:solidFill>
            </a:endParaRPr>
          </a:p>
        </p:txBody>
      </p:sp>
      <p:sp>
        <p:nvSpPr>
          <p:cNvPr id="3" name="Text Placeholder 2"/>
          <p:cNvSpPr>
            <a:spLocks noGrp="1"/>
          </p:cNvSpPr>
          <p:nvPr>
            <p:ph type="body" sz="half" idx="2"/>
          </p:nvPr>
        </p:nvSpPr>
        <p:spPr>
          <a:xfrm>
            <a:off x="381093" y="2584744"/>
            <a:ext cx="6286225" cy="3888355"/>
          </a:xfrm>
        </p:spPr>
        <p:txBody>
          <a:bodyPr>
            <a:noAutofit/>
          </a:bodyPr>
          <a:lstStyle/>
          <a:p>
            <a:r>
              <a:rPr lang="en-GB" sz="1600" dirty="0" smtClean="0"/>
              <a:t>We are not talking about Bible reading – a daily, set aside activity, accompanied by prayer</a:t>
            </a:r>
          </a:p>
          <a:p>
            <a:r>
              <a:rPr lang="en-GB" sz="1600" dirty="0" smtClean="0"/>
              <a:t>We are talking about more detailed reading, more careful reading – meditation and digging deeper into the Word of God</a:t>
            </a:r>
          </a:p>
          <a:p>
            <a:r>
              <a:rPr lang="en-GB" sz="1600" dirty="0" smtClean="0"/>
              <a:t>Having seen the reasons why the Word of God is so precious and why we ought to study it, we now need to try and get to grips with how</a:t>
            </a:r>
          </a:p>
          <a:p>
            <a:r>
              <a:rPr lang="en-GB" sz="1600" dirty="0" smtClean="0"/>
              <a:t>This is not something that should be reserved for the few – it is not just for preachers, teachers or leaders – every one of us, male and female should give time to the study of the Word of God</a:t>
            </a:r>
          </a:p>
          <a:p>
            <a:r>
              <a:rPr lang="en-GB" sz="1600" dirty="0" smtClean="0"/>
              <a:t>Neither is this an age thing – the more we can get to grips </a:t>
            </a:r>
            <a:r>
              <a:rPr lang="en-GB" sz="1600" dirty="0" smtClean="0"/>
              <a:t>with it in </a:t>
            </a:r>
            <a:r>
              <a:rPr lang="en-GB" sz="1600" dirty="0" smtClean="0"/>
              <a:t>our youth, the more things will remain in our minds</a:t>
            </a:r>
          </a:p>
          <a:p>
            <a:r>
              <a:rPr lang="en-GB" sz="1600" dirty="0" smtClean="0"/>
              <a:t>So, we have answered why, what about some of the other questions that help us with the how?</a:t>
            </a:r>
            <a:endParaRPr lang="en-GB" sz="1600" dirty="0"/>
          </a:p>
        </p:txBody>
      </p:sp>
      <p:pic>
        <p:nvPicPr>
          <p:cNvPr id="6" name="Picture Placeholder 5"/>
          <p:cNvPicPr>
            <a:picLocks noGrp="1" noChangeAspect="1"/>
          </p:cNvPicPr>
          <p:nvPr>
            <p:ph type="pic" sz="quarter" idx="13"/>
          </p:nvPr>
        </p:nvPicPr>
        <p:blipFill>
          <a:blip r:embed="rId2"/>
          <a:srcRect t="13539" b="13539"/>
          <a:stretch>
            <a:fillRect/>
          </a:stretch>
        </p:blipFill>
        <p:spPr/>
      </p:pic>
      <p:pic>
        <p:nvPicPr>
          <p:cNvPr id="7" name="Picture Placeholder 6"/>
          <p:cNvPicPr>
            <a:picLocks noGrp="1" noChangeAspect="1"/>
          </p:cNvPicPr>
          <p:nvPr>
            <p:ph type="pic" sz="quarter" idx="14"/>
          </p:nvPr>
        </p:nvPicPr>
        <p:blipFill>
          <a:blip r:embed="rId3"/>
          <a:srcRect l="16376" r="16376"/>
          <a:stretch>
            <a:fillRect/>
          </a:stretch>
        </p:blipFill>
        <p:spPr/>
      </p:pic>
      <p:sp>
        <p:nvSpPr>
          <p:cNvPr id="5" name="Rectangle 4"/>
          <p:cNvSpPr/>
          <p:nvPr/>
        </p:nvSpPr>
        <p:spPr>
          <a:xfrm>
            <a:off x="6802438" y="173419"/>
            <a:ext cx="2057400" cy="2092881"/>
          </a:xfrm>
          <a:prstGeom prst="rect">
            <a:avLst/>
          </a:prstGeom>
        </p:spPr>
        <p:txBody>
          <a:bodyPr wrap="square">
            <a:spAutoFit/>
          </a:bodyPr>
          <a:lstStyle/>
          <a:p>
            <a:r>
              <a:rPr lang="en-GB" sz="1000" dirty="0" smtClean="0">
                <a:solidFill>
                  <a:srgbClr val="FFFFFF"/>
                </a:solidFill>
              </a:rPr>
              <a:t>From </a:t>
            </a:r>
            <a:r>
              <a:rPr lang="en-GB" sz="1000" dirty="0">
                <a:solidFill>
                  <a:srgbClr val="FFFFFF"/>
                </a:solidFill>
              </a:rPr>
              <a:t>childhood you have known the Holy Scriptures, which are able to make you wise for salvation through faith which is in Christ </a:t>
            </a:r>
            <a:r>
              <a:rPr lang="en-GB" sz="1000" dirty="0" smtClean="0">
                <a:solidFill>
                  <a:srgbClr val="FFFFFF"/>
                </a:solidFill>
              </a:rPr>
              <a:t>Jesus.  All </a:t>
            </a:r>
            <a:r>
              <a:rPr lang="en-GB" sz="1000" dirty="0">
                <a:solidFill>
                  <a:srgbClr val="FFFFFF"/>
                </a:solidFill>
              </a:rPr>
              <a:t>Scripture is given by inspiration of God, and is profitable for doctrine, for reproof, for correction, for instruction in righteousness, that the man of God may be complete, thoroughly equipped for every good </a:t>
            </a:r>
            <a:r>
              <a:rPr lang="en-GB" sz="1000" dirty="0" smtClean="0">
                <a:solidFill>
                  <a:srgbClr val="FFFFFF"/>
                </a:solidFill>
              </a:rPr>
              <a:t>work.            </a:t>
            </a:r>
            <a:r>
              <a:rPr lang="en-GB" sz="1000" i="1" dirty="0" smtClean="0">
                <a:solidFill>
                  <a:srgbClr val="FFFFFF"/>
                </a:solidFill>
              </a:rPr>
              <a:t>2 Timothy 3:14</a:t>
            </a:r>
            <a:endParaRPr lang="en-GB" sz="1000" i="1" dirty="0">
              <a:solidFill>
                <a:srgbClr val="FFFFFF"/>
              </a:solidFill>
            </a:endParaRPr>
          </a:p>
        </p:txBody>
      </p:sp>
    </p:spTree>
    <p:extLst>
      <p:ext uri="{BB962C8B-B14F-4D97-AF65-F5344CB8AC3E}">
        <p14:creationId xmlns:p14="http://schemas.microsoft.com/office/powerpoint/2010/main" val="3950251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Where?</a:t>
            </a:r>
            <a:endParaRPr lang="en-GB" dirty="0"/>
          </a:p>
        </p:txBody>
      </p:sp>
      <p:sp>
        <p:nvSpPr>
          <p:cNvPr id="3" name="Content Placeholder 2"/>
          <p:cNvSpPr>
            <a:spLocks noGrp="1"/>
          </p:cNvSpPr>
          <p:nvPr>
            <p:ph sz="half" idx="1"/>
          </p:nvPr>
        </p:nvSpPr>
        <p:spPr>
          <a:xfrm>
            <a:off x="581645" y="1600199"/>
            <a:ext cx="7569157" cy="2770613"/>
          </a:xfrm>
        </p:spPr>
        <p:txBody>
          <a:bodyPr>
            <a:noAutofit/>
          </a:bodyPr>
          <a:lstStyle/>
          <a:p>
            <a:r>
              <a:rPr lang="en-GB" sz="2400" dirty="0" smtClean="0"/>
              <a:t>In a quiet place</a:t>
            </a:r>
          </a:p>
          <a:p>
            <a:r>
              <a:rPr lang="en-GB" sz="2400" dirty="0" smtClean="0"/>
              <a:t>Free from interruptions and distractions</a:t>
            </a:r>
          </a:p>
          <a:p>
            <a:r>
              <a:rPr lang="en-GB" sz="2400" dirty="0" smtClean="0"/>
              <a:t>Where you feel comfortable</a:t>
            </a:r>
          </a:p>
          <a:p>
            <a:r>
              <a:rPr lang="en-GB" sz="2400" dirty="0" smtClean="0"/>
              <a:t>Somewhere you can study easily and readily with access to the resources you need</a:t>
            </a:r>
            <a:endParaRPr lang="en-GB" sz="2400" dirty="0"/>
          </a:p>
        </p:txBody>
      </p:sp>
      <p:pic>
        <p:nvPicPr>
          <p:cNvPr id="7" name="Content Placeholder 6"/>
          <p:cNvPicPr>
            <a:picLocks noGrp="1" noChangeAspect="1"/>
          </p:cNvPicPr>
          <p:nvPr>
            <p:ph sz="half" idx="14"/>
          </p:nvPr>
        </p:nvPicPr>
        <p:blipFill>
          <a:blip r:embed="rId2"/>
          <a:srcRect t="15455" b="15455"/>
          <a:stretch>
            <a:fillRect/>
          </a:stretch>
        </p:blipFill>
        <p:spPr>
          <a:xfrm>
            <a:off x="715891" y="4508117"/>
            <a:ext cx="7569157" cy="1965960"/>
          </a:xfrm>
        </p:spPr>
      </p:pic>
      <p:sp>
        <p:nvSpPr>
          <p:cNvPr id="4" name="Rectangle 3"/>
          <p:cNvSpPr/>
          <p:nvPr/>
        </p:nvSpPr>
        <p:spPr>
          <a:xfrm>
            <a:off x="3578802" y="278485"/>
            <a:ext cx="4572000" cy="1046440"/>
          </a:xfrm>
          <a:prstGeom prst="rect">
            <a:avLst/>
          </a:prstGeom>
        </p:spPr>
        <p:txBody>
          <a:bodyPr>
            <a:spAutoFit/>
          </a:bodyPr>
          <a:lstStyle/>
          <a:p>
            <a:pPr algn="r"/>
            <a:r>
              <a:rPr lang="en-GB" sz="1600" dirty="0" smtClean="0">
                <a:solidFill>
                  <a:schemeClr val="accent2">
                    <a:lumMod val="75000"/>
                    <a:lumOff val="25000"/>
                  </a:schemeClr>
                </a:solidFill>
              </a:rPr>
              <a:t>…when </a:t>
            </a:r>
            <a:r>
              <a:rPr lang="en-GB" sz="1600" dirty="0">
                <a:solidFill>
                  <a:schemeClr val="accent2">
                    <a:lumMod val="75000"/>
                    <a:lumOff val="25000"/>
                  </a:schemeClr>
                </a:solidFill>
              </a:rPr>
              <a:t>you pray, go into your room, and when you have shut your door, pray to your Father who is in the secret </a:t>
            </a:r>
            <a:r>
              <a:rPr lang="en-GB" sz="1600" dirty="0" smtClean="0">
                <a:solidFill>
                  <a:schemeClr val="accent2">
                    <a:lumMod val="75000"/>
                    <a:lumOff val="25000"/>
                  </a:schemeClr>
                </a:solidFill>
              </a:rPr>
              <a:t>place</a:t>
            </a:r>
          </a:p>
          <a:p>
            <a:pPr algn="r"/>
            <a:r>
              <a:rPr lang="en-GB" sz="1200" i="1" dirty="0" smtClean="0">
                <a:solidFill>
                  <a:schemeClr val="accent2">
                    <a:lumMod val="75000"/>
                    <a:lumOff val="25000"/>
                  </a:schemeClr>
                </a:solidFill>
              </a:rPr>
              <a:t>Matthew 6:6</a:t>
            </a:r>
            <a:endParaRPr lang="en-GB" sz="1200" i="1" dirty="0">
              <a:solidFill>
                <a:schemeClr val="accent2">
                  <a:lumMod val="75000"/>
                  <a:lumOff val="25000"/>
                </a:schemeClr>
              </a:solidFill>
            </a:endParaRPr>
          </a:p>
        </p:txBody>
      </p:sp>
    </p:spTree>
    <p:extLst>
      <p:ext uri="{BB962C8B-B14F-4D97-AF65-F5344CB8AC3E}">
        <p14:creationId xmlns:p14="http://schemas.microsoft.com/office/powerpoint/2010/main" val="294650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When?</a:t>
            </a:r>
            <a:endParaRPr lang="en-GB" dirty="0"/>
          </a:p>
        </p:txBody>
      </p:sp>
      <p:sp>
        <p:nvSpPr>
          <p:cNvPr id="3" name="Content Placeholder 2"/>
          <p:cNvSpPr>
            <a:spLocks noGrp="1"/>
          </p:cNvSpPr>
          <p:nvPr>
            <p:ph sz="half" idx="1"/>
          </p:nvPr>
        </p:nvSpPr>
        <p:spPr/>
        <p:txBody>
          <a:bodyPr>
            <a:noAutofit/>
          </a:bodyPr>
          <a:lstStyle/>
          <a:p>
            <a:r>
              <a:rPr lang="en-GB" sz="2000" dirty="0" smtClean="0"/>
              <a:t>At a regular time – weekly or more often if possible</a:t>
            </a:r>
          </a:p>
          <a:p>
            <a:r>
              <a:rPr lang="en-GB" sz="2000" dirty="0" smtClean="0"/>
              <a:t>When you have set aside a decent amount of time</a:t>
            </a:r>
          </a:p>
          <a:p>
            <a:r>
              <a:rPr lang="en-GB" sz="2000" dirty="0" smtClean="0"/>
              <a:t>When others know that you need some time</a:t>
            </a:r>
          </a:p>
          <a:p>
            <a:r>
              <a:rPr lang="en-GB" sz="2000" dirty="0" smtClean="0"/>
              <a:t>When you haven’t really got time – because you never will have!</a:t>
            </a:r>
            <a:endParaRPr lang="en-GB" sz="2000" dirty="0"/>
          </a:p>
        </p:txBody>
      </p:sp>
      <p:pic>
        <p:nvPicPr>
          <p:cNvPr id="5" name="Content Placeholder 4"/>
          <p:cNvPicPr>
            <a:picLocks noGrp="1" noChangeAspect="1"/>
          </p:cNvPicPr>
          <p:nvPr>
            <p:ph sz="half" idx="2"/>
          </p:nvPr>
        </p:nvPicPr>
        <p:blipFill>
          <a:blip r:embed="rId2"/>
          <a:srcRect l="5828" r="5828"/>
          <a:stretch>
            <a:fillRect/>
          </a:stretch>
        </p:blipFill>
        <p:spPr>
          <a:xfrm>
            <a:off x="4399878" y="1985963"/>
            <a:ext cx="3657600" cy="4140200"/>
          </a:xfrm>
        </p:spPr>
      </p:pic>
      <p:sp>
        <p:nvSpPr>
          <p:cNvPr id="4" name="Rectangle 3"/>
          <p:cNvSpPr/>
          <p:nvPr/>
        </p:nvSpPr>
        <p:spPr>
          <a:xfrm>
            <a:off x="3482787" y="288730"/>
            <a:ext cx="4572000" cy="1046440"/>
          </a:xfrm>
          <a:prstGeom prst="rect">
            <a:avLst/>
          </a:prstGeom>
        </p:spPr>
        <p:txBody>
          <a:bodyPr>
            <a:spAutoFit/>
          </a:bodyPr>
          <a:lstStyle/>
          <a:p>
            <a:pPr algn="r"/>
            <a:r>
              <a:rPr lang="en-GB" sz="1600" dirty="0">
                <a:solidFill>
                  <a:srgbClr val="772399"/>
                </a:solidFill>
              </a:rPr>
              <a:t>For all the Athenians and the foreigners who were there </a:t>
            </a:r>
            <a:r>
              <a:rPr lang="en-GB" sz="1600" u="sng" dirty="0">
                <a:solidFill>
                  <a:srgbClr val="772399"/>
                </a:solidFill>
              </a:rPr>
              <a:t>spent their time in nothing else</a:t>
            </a:r>
            <a:r>
              <a:rPr lang="en-GB" sz="1600" dirty="0">
                <a:solidFill>
                  <a:srgbClr val="772399"/>
                </a:solidFill>
              </a:rPr>
              <a:t> but either to tell or to hear some new thing</a:t>
            </a:r>
          </a:p>
          <a:p>
            <a:pPr algn="r"/>
            <a:r>
              <a:rPr lang="en-GB" sz="1200" i="1" dirty="0" smtClean="0">
                <a:solidFill>
                  <a:srgbClr val="772399"/>
                </a:solidFill>
              </a:rPr>
              <a:t>Acts 17:21</a:t>
            </a:r>
            <a:endParaRPr lang="en-GB" sz="1200" i="1" dirty="0">
              <a:solidFill>
                <a:srgbClr val="772399"/>
              </a:solidFill>
            </a:endParaRPr>
          </a:p>
        </p:txBody>
      </p:sp>
    </p:spTree>
    <p:extLst>
      <p:ext uri="{BB962C8B-B14F-4D97-AF65-F5344CB8AC3E}">
        <p14:creationId xmlns:p14="http://schemas.microsoft.com/office/powerpoint/2010/main" val="28088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lum bright="70000" contrast="-70000"/>
          </a:blip>
          <a:stretch>
            <a:fillRect/>
          </a:stretch>
        </p:blipFill>
        <p:spPr>
          <a:xfrm>
            <a:off x="287064" y="1498891"/>
            <a:ext cx="8148910" cy="4851374"/>
          </a:xfrm>
          <a:prstGeom prst="rect">
            <a:avLst/>
          </a:prstGeom>
          <a:ln>
            <a:noFill/>
          </a:ln>
          <a:effectLst>
            <a:softEdge rad="112500"/>
          </a:effectLst>
        </p:spPr>
      </p:pic>
      <p:sp>
        <p:nvSpPr>
          <p:cNvPr id="2" name="Title 1"/>
          <p:cNvSpPr>
            <a:spLocks noGrp="1"/>
          </p:cNvSpPr>
          <p:nvPr>
            <p:ph type="title"/>
          </p:nvPr>
        </p:nvSpPr>
        <p:spPr/>
        <p:txBody>
          <a:bodyPr/>
          <a:lstStyle/>
          <a:p>
            <a:r>
              <a:rPr lang="en-GB" dirty="0" smtClean="0"/>
              <a:t>Who?</a:t>
            </a:r>
            <a:endParaRPr lang="en-GB" dirty="0"/>
          </a:p>
        </p:txBody>
      </p:sp>
      <p:sp>
        <p:nvSpPr>
          <p:cNvPr id="3" name="Content Placeholder 2"/>
          <p:cNvSpPr>
            <a:spLocks noGrp="1"/>
          </p:cNvSpPr>
          <p:nvPr>
            <p:ph idx="1"/>
          </p:nvPr>
        </p:nvSpPr>
        <p:spPr>
          <a:xfrm>
            <a:off x="498474" y="1636194"/>
            <a:ext cx="7556313" cy="4565326"/>
          </a:xfrm>
        </p:spPr>
        <p:txBody>
          <a:bodyPr>
            <a:normAutofit/>
          </a:bodyPr>
          <a:lstStyle/>
          <a:p>
            <a:r>
              <a:rPr lang="en-GB" dirty="0" smtClean="0"/>
              <a:t>Certainly you will often need to be alone – there is really no substitute for this</a:t>
            </a:r>
          </a:p>
          <a:p>
            <a:r>
              <a:rPr lang="en-GB" dirty="0" smtClean="0"/>
              <a:t>You may have a particular study aid or Bible reading notes that are a helpful companion – though don</a:t>
            </a:r>
            <a:r>
              <a:rPr lang="fr-FR" dirty="0" smtClean="0"/>
              <a:t>’</a:t>
            </a:r>
            <a:r>
              <a:rPr lang="en-GB" dirty="0" smtClean="0"/>
              <a:t>t completely rely on this – there is no substitute for your own thoughts and ideas</a:t>
            </a:r>
          </a:p>
          <a:p>
            <a:r>
              <a:rPr lang="en-GB" dirty="0" smtClean="0"/>
              <a:t>You may find it helpful to be with others</a:t>
            </a:r>
          </a:p>
          <a:p>
            <a:pPr lvl="1"/>
            <a:r>
              <a:rPr lang="en-GB" dirty="0" smtClean="0"/>
              <a:t>Your spouse</a:t>
            </a:r>
          </a:p>
          <a:p>
            <a:pPr lvl="1"/>
            <a:r>
              <a:rPr lang="en-GB" dirty="0" smtClean="0"/>
              <a:t>A good friend</a:t>
            </a:r>
          </a:p>
          <a:p>
            <a:pPr lvl="1"/>
            <a:r>
              <a:rPr lang="en-GB" dirty="0" smtClean="0"/>
              <a:t>Others who are keen to study the Word of God together – it can help to create a discipline</a:t>
            </a:r>
          </a:p>
          <a:p>
            <a:pPr lvl="1"/>
            <a:r>
              <a:rPr lang="en-GB" dirty="0" smtClean="0"/>
              <a:t>With other believers when the local church comes together</a:t>
            </a:r>
            <a:endParaRPr lang="en-GB" dirty="0"/>
          </a:p>
        </p:txBody>
      </p:sp>
      <p:sp>
        <p:nvSpPr>
          <p:cNvPr id="4" name="Rectangle 3"/>
          <p:cNvSpPr/>
          <p:nvPr/>
        </p:nvSpPr>
        <p:spPr>
          <a:xfrm>
            <a:off x="2482637" y="324251"/>
            <a:ext cx="5668165" cy="769441"/>
          </a:xfrm>
          <a:prstGeom prst="rect">
            <a:avLst/>
          </a:prstGeom>
        </p:spPr>
        <p:txBody>
          <a:bodyPr wrap="square">
            <a:spAutoFit/>
          </a:bodyPr>
          <a:lstStyle/>
          <a:p>
            <a:pPr algn="r"/>
            <a:r>
              <a:rPr lang="en-GB" sz="1600" dirty="0">
                <a:solidFill>
                  <a:srgbClr val="772399"/>
                </a:solidFill>
              </a:rPr>
              <a:t>When Aquila and Priscilla heard him, they took him aside and explained to him the way of God more </a:t>
            </a:r>
            <a:r>
              <a:rPr lang="en-GB" sz="1600" dirty="0" smtClean="0">
                <a:solidFill>
                  <a:srgbClr val="772399"/>
                </a:solidFill>
              </a:rPr>
              <a:t>accurately</a:t>
            </a:r>
          </a:p>
          <a:p>
            <a:pPr algn="r"/>
            <a:r>
              <a:rPr lang="en-GB" sz="1200" i="1" dirty="0" smtClean="0">
                <a:solidFill>
                  <a:srgbClr val="772399"/>
                </a:solidFill>
              </a:rPr>
              <a:t>Acts 18:26</a:t>
            </a:r>
            <a:endParaRPr lang="en-GB" sz="1200" i="1" dirty="0">
              <a:solidFill>
                <a:srgbClr val="772399"/>
              </a:solidFill>
            </a:endParaRPr>
          </a:p>
        </p:txBody>
      </p:sp>
    </p:spTree>
    <p:extLst>
      <p:ext uri="{BB962C8B-B14F-4D97-AF65-F5344CB8AC3E}">
        <p14:creationId xmlns:p14="http://schemas.microsoft.com/office/powerpoint/2010/main" val="887154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a:t>
            </a:r>
            <a:endParaRPr lang="en-GB" dirty="0"/>
          </a:p>
        </p:txBody>
      </p:sp>
      <p:sp>
        <p:nvSpPr>
          <p:cNvPr id="3" name="Content Placeholder 2"/>
          <p:cNvSpPr>
            <a:spLocks noGrp="1"/>
          </p:cNvSpPr>
          <p:nvPr>
            <p:ph idx="1"/>
          </p:nvPr>
        </p:nvSpPr>
        <p:spPr>
          <a:xfrm>
            <a:off x="4168775" y="273050"/>
            <a:ext cx="4880839" cy="5853113"/>
          </a:xfrm>
        </p:spPr>
        <p:txBody>
          <a:bodyPr/>
          <a:lstStyle/>
          <a:p>
            <a:pPr>
              <a:spcBef>
                <a:spcPts val="800"/>
              </a:spcBef>
            </a:pPr>
            <a:r>
              <a:rPr lang="en-GB" dirty="0" smtClean="0"/>
              <a:t>A good translation of the Bible – AV, NKJV are the best place to start – literal translations rather than dynamic equivalence are best</a:t>
            </a:r>
          </a:p>
          <a:p>
            <a:pPr>
              <a:spcBef>
                <a:spcPts val="800"/>
              </a:spcBef>
            </a:pPr>
            <a:r>
              <a:rPr lang="en-GB" dirty="0" smtClean="0"/>
              <a:t>A concordance</a:t>
            </a:r>
          </a:p>
          <a:p>
            <a:pPr>
              <a:spcBef>
                <a:spcPts val="800"/>
              </a:spcBef>
            </a:pPr>
            <a:r>
              <a:rPr lang="en-GB" dirty="0" smtClean="0"/>
              <a:t>A dictionary of biblical words</a:t>
            </a:r>
          </a:p>
          <a:p>
            <a:pPr>
              <a:spcBef>
                <a:spcPts val="800"/>
              </a:spcBef>
            </a:pPr>
            <a:r>
              <a:rPr lang="en-GB" dirty="0" smtClean="0"/>
              <a:t>A wider Bible dictionary</a:t>
            </a:r>
          </a:p>
          <a:p>
            <a:pPr>
              <a:spcBef>
                <a:spcPts val="800"/>
              </a:spcBef>
            </a:pPr>
            <a:r>
              <a:rPr lang="en-GB" dirty="0" smtClean="0"/>
              <a:t>An online / computer-based Bible resource</a:t>
            </a:r>
          </a:p>
          <a:p>
            <a:pPr>
              <a:spcBef>
                <a:spcPts val="800"/>
              </a:spcBef>
            </a:pPr>
            <a:r>
              <a:rPr lang="en-GB" dirty="0" smtClean="0"/>
              <a:t>A notebook and pen (or maybe a tablet!)</a:t>
            </a:r>
          </a:p>
          <a:p>
            <a:pPr>
              <a:spcBef>
                <a:spcPts val="800"/>
              </a:spcBef>
            </a:pPr>
            <a:r>
              <a:rPr lang="en-GB" dirty="0" smtClean="0"/>
              <a:t>A good filing system</a:t>
            </a:r>
            <a:endParaRPr lang="en-GB" dirty="0"/>
          </a:p>
        </p:txBody>
      </p:sp>
      <p:sp>
        <p:nvSpPr>
          <p:cNvPr id="4" name="Text Placeholder 3"/>
          <p:cNvSpPr>
            <a:spLocks noGrp="1"/>
          </p:cNvSpPr>
          <p:nvPr>
            <p:ph type="body" sz="half" idx="2"/>
          </p:nvPr>
        </p:nvSpPr>
        <p:spPr>
          <a:xfrm>
            <a:off x="381093" y="4107649"/>
            <a:ext cx="3255264" cy="2018514"/>
          </a:xfrm>
        </p:spPr>
        <p:txBody>
          <a:bodyPr>
            <a:normAutofit/>
          </a:bodyPr>
          <a:lstStyle/>
          <a:p>
            <a:r>
              <a:rPr lang="en-GB" sz="1800" dirty="0"/>
              <a:t>There will be a number of key resources that will be useful to you – we will list a few here and </a:t>
            </a:r>
            <a:r>
              <a:rPr lang="en-GB" sz="1800" dirty="0" smtClean="0"/>
              <a:t>then </a:t>
            </a:r>
            <a:r>
              <a:rPr lang="en-GB" sz="1800" dirty="0"/>
              <a:t>begin to unpick these now </a:t>
            </a:r>
            <a:r>
              <a:rPr lang="en-GB" sz="1800" dirty="0" smtClean="0"/>
              <a:t>(much </a:t>
            </a:r>
            <a:r>
              <a:rPr lang="en-GB" sz="1800" dirty="0"/>
              <a:t>more </a:t>
            </a:r>
            <a:r>
              <a:rPr lang="en-GB" sz="1800" dirty="0" smtClean="0"/>
              <a:t>later)</a:t>
            </a:r>
            <a:endParaRPr lang="en-GB" sz="1800" dirty="0"/>
          </a:p>
        </p:txBody>
      </p:sp>
      <p:pic>
        <p:nvPicPr>
          <p:cNvPr id="5" name="Picture 4"/>
          <p:cNvPicPr>
            <a:picLocks noChangeAspect="1"/>
          </p:cNvPicPr>
          <p:nvPr/>
        </p:nvPicPr>
        <p:blipFill>
          <a:blip r:embed="rId2"/>
          <a:stretch>
            <a:fillRect/>
          </a:stretch>
        </p:blipFill>
        <p:spPr>
          <a:xfrm>
            <a:off x="4510358" y="4187742"/>
            <a:ext cx="3770487" cy="2521513"/>
          </a:xfrm>
          <a:prstGeom prst="rect">
            <a:avLst/>
          </a:prstGeom>
          <a:ln>
            <a:noFill/>
          </a:ln>
          <a:effectLst>
            <a:softEdge rad="112500"/>
          </a:effectLst>
        </p:spPr>
      </p:pic>
      <p:sp>
        <p:nvSpPr>
          <p:cNvPr id="6" name="Rectangle 5"/>
          <p:cNvSpPr/>
          <p:nvPr/>
        </p:nvSpPr>
        <p:spPr>
          <a:xfrm>
            <a:off x="892377" y="303525"/>
            <a:ext cx="2743442" cy="1415772"/>
          </a:xfrm>
          <a:prstGeom prst="rect">
            <a:avLst/>
          </a:prstGeom>
        </p:spPr>
        <p:txBody>
          <a:bodyPr wrap="square">
            <a:spAutoFit/>
          </a:bodyPr>
          <a:lstStyle/>
          <a:p>
            <a:pPr algn="r"/>
            <a:r>
              <a:rPr lang="en-GB" dirty="0">
                <a:solidFill>
                  <a:schemeClr val="bg1"/>
                </a:solidFill>
              </a:rPr>
              <a:t>Bring the cloak </a:t>
            </a:r>
            <a:r>
              <a:rPr lang="en-GB" dirty="0" smtClean="0">
                <a:solidFill>
                  <a:schemeClr val="bg1"/>
                </a:solidFill>
              </a:rPr>
              <a:t>… when </a:t>
            </a:r>
            <a:r>
              <a:rPr lang="en-GB" dirty="0">
                <a:solidFill>
                  <a:schemeClr val="bg1"/>
                </a:solidFill>
              </a:rPr>
              <a:t>you </a:t>
            </a:r>
            <a:r>
              <a:rPr lang="en-GB" dirty="0" smtClean="0">
                <a:solidFill>
                  <a:schemeClr val="bg1"/>
                </a:solidFill>
              </a:rPr>
              <a:t>come - and </a:t>
            </a:r>
            <a:r>
              <a:rPr lang="en-GB" dirty="0">
                <a:solidFill>
                  <a:schemeClr val="bg1"/>
                </a:solidFill>
              </a:rPr>
              <a:t>the books, especially the </a:t>
            </a:r>
            <a:r>
              <a:rPr lang="en-GB" dirty="0" smtClean="0">
                <a:solidFill>
                  <a:schemeClr val="bg1"/>
                </a:solidFill>
              </a:rPr>
              <a:t>parchments.</a:t>
            </a:r>
          </a:p>
          <a:p>
            <a:pPr algn="r"/>
            <a:r>
              <a:rPr lang="en-GB" sz="1400" i="1" dirty="0" smtClean="0">
                <a:solidFill>
                  <a:schemeClr val="bg1"/>
                </a:solidFill>
              </a:rPr>
              <a:t>2 Timothy 4:13</a:t>
            </a:r>
            <a:endParaRPr lang="en-GB" sz="1400" i="1" dirty="0">
              <a:solidFill>
                <a:schemeClr val="bg1"/>
              </a:solidFill>
            </a:endParaRPr>
          </a:p>
        </p:txBody>
      </p:sp>
    </p:spTree>
    <p:extLst>
      <p:ext uri="{BB962C8B-B14F-4D97-AF65-F5344CB8AC3E}">
        <p14:creationId xmlns:p14="http://schemas.microsoft.com/office/powerpoint/2010/main" val="3604008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124201"/>
            <a:ext cx="5638800" cy="719202"/>
          </a:xfrm>
        </p:spPr>
        <p:txBody>
          <a:bodyPr/>
          <a:lstStyle/>
          <a:p>
            <a:r>
              <a:rPr lang="en-GB" dirty="0" smtClean="0"/>
              <a:t>How?</a:t>
            </a:r>
            <a:endParaRPr lang="en-GB" dirty="0"/>
          </a:p>
        </p:txBody>
      </p:sp>
      <p:sp>
        <p:nvSpPr>
          <p:cNvPr id="3" name="Text Placeholder 2"/>
          <p:cNvSpPr>
            <a:spLocks noGrp="1"/>
          </p:cNvSpPr>
          <p:nvPr>
            <p:ph type="body" idx="1"/>
          </p:nvPr>
        </p:nvSpPr>
        <p:spPr/>
        <p:txBody>
          <a:bodyPr>
            <a:normAutofit/>
          </a:bodyPr>
          <a:lstStyle/>
          <a:p>
            <a:r>
              <a:rPr lang="en-GB" sz="1800" dirty="0" smtClean="0"/>
              <a:t>There are a number of different ways in which to get down to the study of the Bible</a:t>
            </a:r>
          </a:p>
          <a:p>
            <a:r>
              <a:rPr lang="en-GB" sz="1800" dirty="0" smtClean="0"/>
              <a:t>Let’s look at some of them</a:t>
            </a:r>
            <a:endParaRPr lang="en-GB" sz="1800" dirty="0"/>
          </a:p>
        </p:txBody>
      </p:sp>
      <p:pic>
        <p:nvPicPr>
          <p:cNvPr id="5" name="Picture 4"/>
          <p:cNvPicPr>
            <a:picLocks noChangeAspect="1"/>
          </p:cNvPicPr>
          <p:nvPr/>
        </p:nvPicPr>
        <p:blipFill>
          <a:blip r:embed="rId2"/>
          <a:stretch>
            <a:fillRect/>
          </a:stretch>
        </p:blipFill>
        <p:spPr>
          <a:xfrm>
            <a:off x="3768267" y="563294"/>
            <a:ext cx="4787647" cy="3188573"/>
          </a:xfrm>
          <a:prstGeom prst="rect">
            <a:avLst/>
          </a:prstGeom>
        </p:spPr>
      </p:pic>
    </p:spTree>
    <p:extLst>
      <p:ext uri="{BB962C8B-B14F-4D97-AF65-F5344CB8AC3E}">
        <p14:creationId xmlns:p14="http://schemas.microsoft.com/office/powerpoint/2010/main" val="2056326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lum bright="70000" contrast="-70000"/>
          </a:blip>
          <a:stretch>
            <a:fillRect/>
          </a:stretch>
        </p:blipFill>
        <p:spPr>
          <a:xfrm>
            <a:off x="228422" y="1819265"/>
            <a:ext cx="8763987" cy="4954351"/>
          </a:xfrm>
          <a:prstGeom prst="rect">
            <a:avLst/>
          </a:prstGeom>
          <a:ln>
            <a:noFill/>
          </a:ln>
          <a:effectLst>
            <a:softEdge rad="112500"/>
          </a:effectLst>
        </p:spPr>
      </p:pic>
      <p:sp>
        <p:nvSpPr>
          <p:cNvPr id="2" name="Title 1"/>
          <p:cNvSpPr>
            <a:spLocks noGrp="1"/>
          </p:cNvSpPr>
          <p:nvPr>
            <p:ph type="title"/>
          </p:nvPr>
        </p:nvSpPr>
        <p:spPr/>
        <p:txBody>
          <a:bodyPr/>
          <a:lstStyle/>
          <a:p>
            <a:r>
              <a:rPr lang="en-GB" dirty="0" smtClean="0"/>
              <a:t>How?</a:t>
            </a:r>
            <a:endParaRPr lang="en-GB" dirty="0"/>
          </a:p>
        </p:txBody>
      </p:sp>
      <p:sp>
        <p:nvSpPr>
          <p:cNvPr id="3" name="Content Placeholder 2"/>
          <p:cNvSpPr>
            <a:spLocks noGrp="1"/>
          </p:cNvSpPr>
          <p:nvPr>
            <p:ph idx="1"/>
          </p:nvPr>
        </p:nvSpPr>
        <p:spPr>
          <a:xfrm>
            <a:off x="498474" y="1981200"/>
            <a:ext cx="7556313" cy="4637992"/>
          </a:xfrm>
        </p:spPr>
        <p:txBody>
          <a:bodyPr>
            <a:normAutofit fontScale="85000" lnSpcReduction="20000"/>
          </a:bodyPr>
          <a:lstStyle/>
          <a:p>
            <a:r>
              <a:rPr lang="en-GB" dirty="0" smtClean="0"/>
              <a:t>Pray for help, understanding and wisdom as you open the scriptures</a:t>
            </a:r>
          </a:p>
          <a:p>
            <a:r>
              <a:rPr lang="en-GB" dirty="0" smtClean="0"/>
              <a:t>Read</a:t>
            </a:r>
          </a:p>
          <a:p>
            <a:r>
              <a:rPr lang="en-GB" dirty="0" smtClean="0"/>
              <a:t>Read again</a:t>
            </a:r>
          </a:p>
          <a:p>
            <a:r>
              <a:rPr lang="en-GB" dirty="0" smtClean="0"/>
              <a:t>Read again</a:t>
            </a:r>
          </a:p>
          <a:p>
            <a:r>
              <a:rPr lang="en-GB" dirty="0" smtClean="0"/>
              <a:t>Read extended sections – even whole books</a:t>
            </a:r>
          </a:p>
          <a:p>
            <a:r>
              <a:rPr lang="en-GB" dirty="0" smtClean="0"/>
              <a:t>Read them again!</a:t>
            </a:r>
          </a:p>
          <a:p>
            <a:r>
              <a:rPr lang="en-GB" dirty="0" smtClean="0"/>
              <a:t>Meditate quietly, thoughtfully and prayerfully for a time</a:t>
            </a:r>
          </a:p>
          <a:p>
            <a:r>
              <a:rPr lang="en-GB" dirty="0" smtClean="0"/>
              <a:t>Make brief outline notes</a:t>
            </a:r>
          </a:p>
          <a:p>
            <a:r>
              <a:rPr lang="en-GB" dirty="0" smtClean="0"/>
              <a:t>Get familiar with the themes, outlines and general ideas of the passage</a:t>
            </a:r>
          </a:p>
          <a:p>
            <a:r>
              <a:rPr lang="en-GB" dirty="0" smtClean="0"/>
              <a:t>Create your own outline of a book or a chapter</a:t>
            </a:r>
          </a:p>
          <a:p>
            <a:endParaRPr lang="en-GB" dirty="0"/>
          </a:p>
        </p:txBody>
      </p:sp>
      <p:sp>
        <p:nvSpPr>
          <p:cNvPr id="4" name="Text Placeholder 3"/>
          <p:cNvSpPr>
            <a:spLocks noGrp="1"/>
          </p:cNvSpPr>
          <p:nvPr>
            <p:ph type="body" sz="half" idx="2"/>
          </p:nvPr>
        </p:nvSpPr>
        <p:spPr/>
        <p:txBody>
          <a:bodyPr/>
          <a:lstStyle/>
          <a:p>
            <a:r>
              <a:rPr lang="en-GB" dirty="0" smtClean="0"/>
              <a:t>Preparation</a:t>
            </a:r>
            <a:endParaRPr lang="en-GB" dirty="0"/>
          </a:p>
        </p:txBody>
      </p:sp>
      <p:sp>
        <p:nvSpPr>
          <p:cNvPr id="6" name="Rectangle 5"/>
          <p:cNvSpPr/>
          <p:nvPr/>
        </p:nvSpPr>
        <p:spPr>
          <a:xfrm>
            <a:off x="3567362" y="279681"/>
            <a:ext cx="4572000" cy="861774"/>
          </a:xfrm>
          <a:prstGeom prst="rect">
            <a:avLst/>
          </a:prstGeom>
        </p:spPr>
        <p:txBody>
          <a:bodyPr>
            <a:spAutoFit/>
          </a:bodyPr>
          <a:lstStyle/>
          <a:p>
            <a:pPr algn="r"/>
            <a:r>
              <a:rPr lang="en-GB" dirty="0">
                <a:solidFill>
                  <a:schemeClr val="accent2">
                    <a:lumMod val="75000"/>
                    <a:lumOff val="25000"/>
                  </a:schemeClr>
                </a:solidFill>
              </a:rPr>
              <a:t>And He opened their understanding, that they might comprehend the </a:t>
            </a:r>
            <a:r>
              <a:rPr lang="en-GB" dirty="0" smtClean="0">
                <a:solidFill>
                  <a:schemeClr val="accent2">
                    <a:lumMod val="75000"/>
                    <a:lumOff val="25000"/>
                  </a:schemeClr>
                </a:solidFill>
              </a:rPr>
              <a:t>Scriptures  </a:t>
            </a:r>
            <a:r>
              <a:rPr lang="en-GB" sz="1400" i="1" dirty="0" smtClean="0">
                <a:solidFill>
                  <a:schemeClr val="accent2">
                    <a:lumMod val="75000"/>
                    <a:lumOff val="25000"/>
                  </a:schemeClr>
                </a:solidFill>
              </a:rPr>
              <a:t>Luke 24:45</a:t>
            </a:r>
            <a:endParaRPr lang="en-GB" sz="1400" i="1" dirty="0">
              <a:solidFill>
                <a:schemeClr val="accent2">
                  <a:lumMod val="75000"/>
                  <a:lumOff val="25000"/>
                </a:schemeClr>
              </a:solidFill>
            </a:endParaRPr>
          </a:p>
        </p:txBody>
      </p:sp>
    </p:spTree>
    <p:extLst>
      <p:ext uri="{BB962C8B-B14F-4D97-AF65-F5344CB8AC3E}">
        <p14:creationId xmlns:p14="http://schemas.microsoft.com/office/powerpoint/2010/main" val="1841561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lum bright="70000" contrast="-70000"/>
          </a:blip>
          <a:srcRect t="16865"/>
          <a:stretch/>
        </p:blipFill>
        <p:spPr>
          <a:xfrm>
            <a:off x="323553" y="1805651"/>
            <a:ext cx="8665422" cy="4884691"/>
          </a:xfrm>
          <a:prstGeom prst="rect">
            <a:avLst/>
          </a:prstGeom>
          <a:ln>
            <a:noFill/>
          </a:ln>
          <a:effectLst>
            <a:softEdge rad="112500"/>
          </a:effectLst>
        </p:spPr>
      </p:pic>
      <p:sp>
        <p:nvSpPr>
          <p:cNvPr id="3" name="Content Placeholder 2"/>
          <p:cNvSpPr>
            <a:spLocks noGrp="1"/>
          </p:cNvSpPr>
          <p:nvPr>
            <p:ph idx="1"/>
          </p:nvPr>
        </p:nvSpPr>
        <p:spPr>
          <a:xfrm>
            <a:off x="498474" y="1981200"/>
            <a:ext cx="8368776" cy="4615516"/>
          </a:xfrm>
        </p:spPr>
        <p:txBody>
          <a:bodyPr>
            <a:normAutofit fontScale="85000" lnSpcReduction="10000"/>
          </a:bodyPr>
          <a:lstStyle/>
          <a:p>
            <a:r>
              <a:rPr lang="en-GB" dirty="0" smtClean="0"/>
              <a:t>Pray and read again!</a:t>
            </a:r>
          </a:p>
          <a:p>
            <a:r>
              <a:rPr lang="en-GB" dirty="0" smtClean="0"/>
              <a:t>Start to make more detailed notes within your outline – these could be handwritten or on the computer / tablet</a:t>
            </a:r>
          </a:p>
          <a:p>
            <a:r>
              <a:rPr lang="en-GB" dirty="0" smtClean="0"/>
              <a:t>Unpick the sense of the verses – making notes all the time</a:t>
            </a:r>
          </a:p>
          <a:p>
            <a:r>
              <a:rPr lang="en-GB" dirty="0" smtClean="0"/>
              <a:t>What practical lessons can you learn from the passage?  What will you need to do / change when you apply this to your life?</a:t>
            </a:r>
          </a:p>
          <a:p>
            <a:r>
              <a:rPr lang="en-GB" dirty="0" smtClean="0"/>
              <a:t>What can you learn about the Lord Jesus or about God himself?  It may be direct teaching or there may be types and pictures</a:t>
            </a:r>
          </a:p>
          <a:p>
            <a:r>
              <a:rPr lang="en-GB" dirty="0" smtClean="0"/>
              <a:t>If you were to share what you had learnt with someone else, what would you say?</a:t>
            </a:r>
          </a:p>
          <a:p>
            <a:r>
              <a:rPr lang="en-GB" dirty="0" smtClean="0"/>
              <a:t>What unanswered questions do you still have?</a:t>
            </a:r>
          </a:p>
          <a:p>
            <a:r>
              <a:rPr lang="en-GB" dirty="0" smtClean="0"/>
              <a:t>Pray some more … are there any verses you could memorise?</a:t>
            </a:r>
          </a:p>
          <a:p>
            <a:endParaRPr lang="en-GB" dirty="0"/>
          </a:p>
        </p:txBody>
      </p:sp>
      <p:sp>
        <p:nvSpPr>
          <p:cNvPr id="2" name="Title 1"/>
          <p:cNvSpPr>
            <a:spLocks noGrp="1"/>
          </p:cNvSpPr>
          <p:nvPr>
            <p:ph type="title"/>
          </p:nvPr>
        </p:nvSpPr>
        <p:spPr/>
        <p:txBody>
          <a:bodyPr/>
          <a:lstStyle/>
          <a:p>
            <a:r>
              <a:rPr lang="en-GB" dirty="0" smtClean="0"/>
              <a:t>How?</a:t>
            </a:r>
            <a:endParaRPr lang="en-GB" dirty="0"/>
          </a:p>
        </p:txBody>
      </p:sp>
      <p:sp>
        <p:nvSpPr>
          <p:cNvPr id="4" name="Text Placeholder 3"/>
          <p:cNvSpPr>
            <a:spLocks noGrp="1"/>
          </p:cNvSpPr>
          <p:nvPr>
            <p:ph type="body" sz="half" idx="2"/>
          </p:nvPr>
        </p:nvSpPr>
        <p:spPr/>
        <p:txBody>
          <a:bodyPr/>
          <a:lstStyle/>
          <a:p>
            <a:r>
              <a:rPr lang="en-GB" dirty="0" smtClean="0"/>
              <a:t>Going further</a:t>
            </a:r>
            <a:endParaRPr lang="en-GB" dirty="0"/>
          </a:p>
        </p:txBody>
      </p:sp>
      <p:pic>
        <p:nvPicPr>
          <p:cNvPr id="6" name="Picture 5" descr="qrcode.3029493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2530" y="286419"/>
            <a:ext cx="1519232" cy="1519232"/>
          </a:xfrm>
          <a:prstGeom prst="rect">
            <a:avLst/>
          </a:prstGeom>
        </p:spPr>
      </p:pic>
    </p:spTree>
    <p:extLst>
      <p:ext uri="{BB962C8B-B14F-4D97-AF65-F5344CB8AC3E}">
        <p14:creationId xmlns:p14="http://schemas.microsoft.com/office/powerpoint/2010/main" val="3141819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lum bright="70000" contrast="-70000"/>
          </a:blip>
          <a:stretch>
            <a:fillRect/>
          </a:stretch>
        </p:blipFill>
        <p:spPr>
          <a:xfrm>
            <a:off x="4945811" y="2434819"/>
            <a:ext cx="3314665" cy="2462322"/>
          </a:xfrm>
          <a:prstGeom prst="rect">
            <a:avLst/>
          </a:prstGeom>
        </p:spPr>
      </p:pic>
      <p:pic>
        <p:nvPicPr>
          <p:cNvPr id="8" name="Picture 7"/>
          <p:cNvPicPr>
            <a:picLocks noChangeAspect="1"/>
          </p:cNvPicPr>
          <p:nvPr/>
        </p:nvPicPr>
        <p:blipFill rotWithShape="1">
          <a:blip r:embed="rId3">
            <a:lum bright="70000" contrast="-70000"/>
          </a:blip>
          <a:srcRect t="6173" b="57122"/>
          <a:stretch/>
        </p:blipFill>
        <p:spPr>
          <a:xfrm>
            <a:off x="771185" y="2434819"/>
            <a:ext cx="4174626" cy="2462321"/>
          </a:xfrm>
          <a:prstGeom prst="rect">
            <a:avLst/>
          </a:prstGeom>
        </p:spPr>
      </p:pic>
      <p:sp>
        <p:nvSpPr>
          <p:cNvPr id="3" name="Content Placeholder 2"/>
          <p:cNvSpPr>
            <a:spLocks noGrp="1"/>
          </p:cNvSpPr>
          <p:nvPr>
            <p:ph idx="1"/>
          </p:nvPr>
        </p:nvSpPr>
        <p:spPr>
          <a:xfrm>
            <a:off x="498473" y="1904253"/>
            <a:ext cx="8645527" cy="4953747"/>
          </a:xfrm>
        </p:spPr>
        <p:txBody>
          <a:bodyPr>
            <a:normAutofit fontScale="92500" lnSpcReduction="10000"/>
          </a:bodyPr>
          <a:lstStyle/>
          <a:p>
            <a:pPr>
              <a:spcBef>
                <a:spcPts val="800"/>
              </a:spcBef>
            </a:pPr>
            <a:r>
              <a:rPr lang="en-GB" dirty="0" smtClean="0"/>
              <a:t>Use the margin to find references to other helpful scriptures – the Treasury of Scripture Knowledge may help with this too – the Bible is the best commentary on the Bible!  What other verses do you already know?</a:t>
            </a:r>
          </a:p>
          <a:p>
            <a:pPr>
              <a:spcBef>
                <a:spcPts val="800"/>
              </a:spcBef>
            </a:pPr>
            <a:r>
              <a:rPr lang="en-GB" dirty="0" smtClean="0"/>
              <a:t>Are there some words that you think might be interesting to explore further? </a:t>
            </a:r>
            <a:r>
              <a:rPr lang="en-GB" dirty="0"/>
              <a:t> </a:t>
            </a:r>
            <a:r>
              <a:rPr lang="en-GB" dirty="0" smtClean="0"/>
              <a:t>Reach for a dictionary of Old or New Testament words - Vine’s is hard to beat, or use the back of a concordance – Strong’s</a:t>
            </a:r>
          </a:p>
          <a:p>
            <a:pPr>
              <a:spcBef>
                <a:spcPts val="800"/>
              </a:spcBef>
            </a:pPr>
            <a:r>
              <a:rPr lang="en-GB" dirty="0" smtClean="0"/>
              <a:t>Are there some places or people that are worth finding out more about? Search for them online or in a Bible Dictionary</a:t>
            </a:r>
          </a:p>
          <a:p>
            <a:pPr>
              <a:spcBef>
                <a:spcPts val="800"/>
              </a:spcBef>
            </a:pPr>
            <a:r>
              <a:rPr lang="en-GB" sz="2100" dirty="0"/>
              <a:t>Try</a:t>
            </a:r>
            <a:r>
              <a:rPr lang="en-GB" dirty="0" smtClean="0"/>
              <a:t> to find some answers to your unanswered questions – consult a commentator or do some other research BUT be careful what you read – Google may throw up all sorts of weird and wonderful ideas; check out the publishers and authors of any commentaries you might use – are they reliable and trustworthy?  Read critically and always test what is being said against the truth of the scriptures.  </a:t>
            </a:r>
            <a:r>
              <a:rPr lang="en-GB" i="1" u="sng" dirty="0" smtClean="0"/>
              <a:t>MORE OF THIS LATER!</a:t>
            </a:r>
          </a:p>
          <a:p>
            <a:pPr>
              <a:spcBef>
                <a:spcPts val="800"/>
              </a:spcBef>
            </a:pPr>
            <a:r>
              <a:rPr lang="en-GB" dirty="0" smtClean="0"/>
              <a:t>Talk to others who have wisdom and understanding to guide you</a:t>
            </a:r>
          </a:p>
          <a:p>
            <a:pPr>
              <a:spcBef>
                <a:spcPts val="800"/>
              </a:spcBef>
            </a:pPr>
            <a:r>
              <a:rPr lang="en-GB" dirty="0" smtClean="0"/>
              <a:t>Keep it simple … and don</a:t>
            </a:r>
            <a:r>
              <a:rPr lang="fr-FR" dirty="0" smtClean="0"/>
              <a:t>’</a:t>
            </a:r>
            <a:r>
              <a:rPr lang="en-GB" dirty="0" smtClean="0"/>
              <a:t>t forget to pray!</a:t>
            </a:r>
            <a:endParaRPr lang="en-GB" dirty="0"/>
          </a:p>
          <a:p>
            <a:pPr>
              <a:spcBef>
                <a:spcPts val="800"/>
              </a:spcBef>
            </a:pPr>
            <a:endParaRPr lang="en-GB" dirty="0" smtClean="0"/>
          </a:p>
        </p:txBody>
      </p:sp>
      <p:sp>
        <p:nvSpPr>
          <p:cNvPr id="2" name="Title 1"/>
          <p:cNvSpPr>
            <a:spLocks noGrp="1"/>
          </p:cNvSpPr>
          <p:nvPr>
            <p:ph type="title"/>
          </p:nvPr>
        </p:nvSpPr>
        <p:spPr/>
        <p:txBody>
          <a:bodyPr/>
          <a:lstStyle/>
          <a:p>
            <a:r>
              <a:rPr lang="en-GB" dirty="0" smtClean="0"/>
              <a:t>How?</a:t>
            </a:r>
            <a:endParaRPr lang="en-GB" dirty="0"/>
          </a:p>
        </p:txBody>
      </p:sp>
      <p:sp>
        <p:nvSpPr>
          <p:cNvPr id="4" name="Text Placeholder 3"/>
          <p:cNvSpPr>
            <a:spLocks noGrp="1"/>
          </p:cNvSpPr>
          <p:nvPr>
            <p:ph type="body" sz="half" idx="2"/>
          </p:nvPr>
        </p:nvSpPr>
        <p:spPr/>
        <p:txBody>
          <a:bodyPr/>
          <a:lstStyle/>
          <a:p>
            <a:r>
              <a:rPr lang="en-GB" dirty="0" smtClean="0"/>
              <a:t>Digging deeper</a:t>
            </a:r>
            <a:endParaRPr lang="en-GB" dirty="0"/>
          </a:p>
        </p:txBody>
      </p:sp>
      <p:sp>
        <p:nvSpPr>
          <p:cNvPr id="5" name="Rectangle 4"/>
          <p:cNvSpPr/>
          <p:nvPr/>
        </p:nvSpPr>
        <p:spPr>
          <a:xfrm>
            <a:off x="2278857" y="50045"/>
            <a:ext cx="5885540" cy="1015663"/>
          </a:xfrm>
          <a:prstGeom prst="rect">
            <a:avLst/>
          </a:prstGeom>
        </p:spPr>
        <p:txBody>
          <a:bodyPr wrap="square">
            <a:spAutoFit/>
          </a:bodyPr>
          <a:lstStyle/>
          <a:p>
            <a:pPr algn="r"/>
            <a:r>
              <a:rPr lang="en-GB" sz="1200" dirty="0" smtClean="0">
                <a:solidFill>
                  <a:srgbClr val="772399"/>
                </a:solidFill>
              </a:rPr>
              <a:t>…some </a:t>
            </a:r>
            <a:r>
              <a:rPr lang="en-GB" sz="1200" dirty="0">
                <a:solidFill>
                  <a:srgbClr val="772399"/>
                </a:solidFill>
              </a:rPr>
              <a:t>things hard to understand, which untaught and unstable people twist to their own destruction, as they do also the rest of the Scriptures.</a:t>
            </a:r>
          </a:p>
          <a:p>
            <a:pPr algn="r"/>
            <a:r>
              <a:rPr lang="en-GB" sz="1200" dirty="0">
                <a:solidFill>
                  <a:srgbClr val="772399"/>
                </a:solidFill>
              </a:rPr>
              <a:t> You therefore, beloved, since you know this beforehand, beware lest you also fall from your own steadfastness, being led away with the error of the wicked; but grow in the grace and knowledge of our Lord and </a:t>
            </a:r>
            <a:r>
              <a:rPr lang="en-GB" sz="1200" dirty="0" smtClean="0">
                <a:solidFill>
                  <a:srgbClr val="772399"/>
                </a:solidFill>
              </a:rPr>
              <a:t>Saviour </a:t>
            </a:r>
            <a:r>
              <a:rPr lang="en-GB" sz="1200" dirty="0">
                <a:solidFill>
                  <a:srgbClr val="772399"/>
                </a:solidFill>
              </a:rPr>
              <a:t>Jesus </a:t>
            </a:r>
            <a:r>
              <a:rPr lang="en-GB" sz="1200" dirty="0" smtClean="0">
                <a:solidFill>
                  <a:srgbClr val="772399"/>
                </a:solidFill>
              </a:rPr>
              <a:t>Christ  </a:t>
            </a:r>
            <a:r>
              <a:rPr lang="en-GB" sz="1050" i="1" dirty="0" smtClean="0">
                <a:solidFill>
                  <a:srgbClr val="772399"/>
                </a:solidFill>
              </a:rPr>
              <a:t>2 Peter 3:16</a:t>
            </a:r>
            <a:endParaRPr lang="en-GB" sz="1050" i="1" dirty="0">
              <a:solidFill>
                <a:srgbClr val="772399"/>
              </a:solidFill>
            </a:endParaRPr>
          </a:p>
        </p:txBody>
      </p:sp>
    </p:spTree>
    <p:extLst>
      <p:ext uri="{BB962C8B-B14F-4D97-AF65-F5344CB8AC3E}">
        <p14:creationId xmlns:p14="http://schemas.microsoft.com/office/powerpoint/2010/main" val="866725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998" y="234916"/>
            <a:ext cx="3255264" cy="680437"/>
          </a:xfrm>
        </p:spPr>
        <p:txBody>
          <a:bodyPr/>
          <a:lstStyle/>
          <a:p>
            <a:r>
              <a:rPr lang="en-GB" dirty="0" smtClean="0"/>
              <a:t>How?</a:t>
            </a:r>
            <a:endParaRPr lang="en-GB" dirty="0"/>
          </a:p>
        </p:txBody>
      </p:sp>
      <p:sp>
        <p:nvSpPr>
          <p:cNvPr id="3" name="Content Placeholder 2"/>
          <p:cNvSpPr>
            <a:spLocks noGrp="1"/>
          </p:cNvSpPr>
          <p:nvPr>
            <p:ph idx="1"/>
          </p:nvPr>
        </p:nvSpPr>
        <p:spPr>
          <a:xfrm>
            <a:off x="4168775" y="273050"/>
            <a:ext cx="4822099" cy="6492236"/>
          </a:xfrm>
        </p:spPr>
        <p:txBody>
          <a:bodyPr>
            <a:normAutofit fontScale="92500"/>
          </a:bodyPr>
          <a:lstStyle/>
          <a:p>
            <a:pPr marL="0" indent="0">
              <a:buNone/>
            </a:pPr>
            <a:r>
              <a:rPr lang="en-GB" sz="2400" dirty="0" smtClean="0"/>
              <a:t>Character study</a:t>
            </a:r>
          </a:p>
          <a:p>
            <a:r>
              <a:rPr lang="en-GB" dirty="0" smtClean="0"/>
              <a:t>Identify an interesting character through your daily Bible reading</a:t>
            </a:r>
          </a:p>
          <a:p>
            <a:r>
              <a:rPr lang="en-GB" dirty="0" smtClean="0"/>
              <a:t>Follow through the story of this person – as before, read it and read it – you may need to trace them through various books</a:t>
            </a:r>
          </a:p>
          <a:p>
            <a:r>
              <a:rPr lang="en-GB" dirty="0" smtClean="0"/>
              <a:t>Ask yourself some key questions about the character</a:t>
            </a:r>
          </a:p>
          <a:p>
            <a:pPr lvl="1"/>
            <a:r>
              <a:rPr lang="en-GB" dirty="0" smtClean="0"/>
              <a:t>What are the main events?</a:t>
            </a:r>
          </a:p>
          <a:p>
            <a:pPr lvl="1"/>
            <a:r>
              <a:rPr lang="en-GB" dirty="0" smtClean="0"/>
              <a:t>What challenges did they face?</a:t>
            </a:r>
          </a:p>
          <a:p>
            <a:pPr lvl="1"/>
            <a:r>
              <a:rPr lang="en-GB" dirty="0" smtClean="0"/>
              <a:t>How did they overcome them?</a:t>
            </a:r>
          </a:p>
          <a:p>
            <a:pPr lvl="1"/>
            <a:r>
              <a:rPr lang="en-GB" dirty="0" smtClean="0"/>
              <a:t>How does their life compare with yours?</a:t>
            </a:r>
          </a:p>
          <a:p>
            <a:pPr lvl="1"/>
            <a:r>
              <a:rPr lang="en-GB" dirty="0" smtClean="0"/>
              <a:t>What practical lessons can you learn?</a:t>
            </a:r>
          </a:p>
          <a:p>
            <a:r>
              <a:rPr lang="en-GB" dirty="0" smtClean="0"/>
              <a:t>Move on to a connected character</a:t>
            </a:r>
          </a:p>
          <a:p>
            <a:r>
              <a:rPr lang="en-GB" dirty="0" smtClean="0"/>
              <a:t>IDEA: start in Hebrews 11 and follow through a series of character studies over the course of a year; or what about studies into each of the sons of Jacob starting from Genesis 49?</a:t>
            </a:r>
            <a:endParaRPr lang="en-GB" dirty="0"/>
          </a:p>
        </p:txBody>
      </p:sp>
      <p:sp>
        <p:nvSpPr>
          <p:cNvPr id="4" name="Text Placeholder 3"/>
          <p:cNvSpPr>
            <a:spLocks noGrp="1"/>
          </p:cNvSpPr>
          <p:nvPr>
            <p:ph type="body" sz="half" idx="2"/>
          </p:nvPr>
        </p:nvSpPr>
        <p:spPr>
          <a:xfrm>
            <a:off x="381093" y="1216579"/>
            <a:ext cx="3255264" cy="1506598"/>
          </a:xfrm>
        </p:spPr>
        <p:txBody>
          <a:bodyPr/>
          <a:lstStyle/>
          <a:p>
            <a:r>
              <a:rPr lang="en-GB" dirty="0" smtClean="0"/>
              <a:t>Going through chapter by chapter and verse by verse is really the best way to get to grips with Bible study</a:t>
            </a:r>
          </a:p>
          <a:p>
            <a:r>
              <a:rPr lang="en-GB" dirty="0" smtClean="0"/>
              <a:t>BUT there are other ways</a:t>
            </a:r>
          </a:p>
          <a:p>
            <a:r>
              <a:rPr lang="en-GB" dirty="0" smtClean="0"/>
              <a:t>Try some of these…</a:t>
            </a:r>
            <a:endParaRPr lang="en-GB" dirty="0"/>
          </a:p>
        </p:txBody>
      </p:sp>
      <p:pic>
        <p:nvPicPr>
          <p:cNvPr id="6" name="Picture 5"/>
          <p:cNvPicPr>
            <a:picLocks noChangeAspect="1"/>
          </p:cNvPicPr>
          <p:nvPr/>
        </p:nvPicPr>
        <p:blipFill rotWithShape="1">
          <a:blip r:embed="rId2"/>
          <a:srcRect b="8920"/>
          <a:stretch/>
        </p:blipFill>
        <p:spPr>
          <a:xfrm>
            <a:off x="381093" y="2677408"/>
            <a:ext cx="3298990" cy="2219733"/>
          </a:xfrm>
          <a:prstGeom prst="rect">
            <a:avLst/>
          </a:prstGeom>
        </p:spPr>
      </p:pic>
      <p:sp>
        <p:nvSpPr>
          <p:cNvPr id="5" name="Rectangle 4"/>
          <p:cNvSpPr/>
          <p:nvPr/>
        </p:nvSpPr>
        <p:spPr>
          <a:xfrm>
            <a:off x="381093" y="5140103"/>
            <a:ext cx="3255264" cy="1323439"/>
          </a:xfrm>
          <a:prstGeom prst="rect">
            <a:avLst/>
          </a:prstGeom>
        </p:spPr>
        <p:txBody>
          <a:bodyPr wrap="square">
            <a:spAutoFit/>
          </a:bodyPr>
          <a:lstStyle/>
          <a:p>
            <a:r>
              <a:rPr lang="en-GB" sz="1600" dirty="0">
                <a:solidFill>
                  <a:schemeClr val="bg1"/>
                </a:solidFill>
              </a:rPr>
              <a:t>And all these, having obtained a good testimony through faith, did not receive the promise, God having provided something better for </a:t>
            </a:r>
            <a:r>
              <a:rPr lang="en-GB" sz="1600" dirty="0" smtClean="0">
                <a:solidFill>
                  <a:schemeClr val="bg1"/>
                </a:solidFill>
              </a:rPr>
              <a:t>us.  </a:t>
            </a:r>
            <a:r>
              <a:rPr lang="en-GB" sz="1200" i="1" dirty="0" smtClean="0">
                <a:solidFill>
                  <a:schemeClr val="bg1"/>
                </a:solidFill>
              </a:rPr>
              <a:t>Hebrews 11:39</a:t>
            </a:r>
            <a:endParaRPr lang="en-GB" sz="1200" i="1" dirty="0">
              <a:solidFill>
                <a:schemeClr val="bg1"/>
              </a:solidFill>
            </a:endParaRPr>
          </a:p>
        </p:txBody>
      </p:sp>
    </p:spTree>
    <p:extLst>
      <p:ext uri="{BB962C8B-B14F-4D97-AF65-F5344CB8AC3E}">
        <p14:creationId xmlns:p14="http://schemas.microsoft.com/office/powerpoint/2010/main" val="269578182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1209" y="0"/>
            <a:ext cx="4296063" cy="6817666"/>
          </a:xfrm>
          <a:prstGeom prst="rect">
            <a:avLst/>
          </a:prstGeom>
        </p:spPr>
      </p:pic>
      <p:pic>
        <p:nvPicPr>
          <p:cNvPr id="3" name="Picture 2"/>
          <p:cNvPicPr>
            <a:picLocks noChangeAspect="1"/>
          </p:cNvPicPr>
          <p:nvPr/>
        </p:nvPicPr>
        <p:blipFill>
          <a:blip r:embed="rId4"/>
          <a:stretch>
            <a:fillRect/>
          </a:stretch>
        </p:blipFill>
        <p:spPr>
          <a:xfrm>
            <a:off x="912067" y="1"/>
            <a:ext cx="4389405" cy="6858000"/>
          </a:xfrm>
          <a:prstGeom prst="rect">
            <a:avLst/>
          </a:prstGeom>
        </p:spPr>
      </p:pic>
      <p:pic>
        <p:nvPicPr>
          <p:cNvPr id="4" name="Picture 3"/>
          <p:cNvPicPr>
            <a:picLocks noChangeAspect="1"/>
          </p:cNvPicPr>
          <p:nvPr/>
        </p:nvPicPr>
        <p:blipFill>
          <a:blip r:embed="rId5"/>
          <a:stretch>
            <a:fillRect/>
          </a:stretch>
        </p:blipFill>
        <p:spPr>
          <a:xfrm>
            <a:off x="2585027" y="0"/>
            <a:ext cx="4338587" cy="6858000"/>
          </a:xfrm>
          <a:prstGeom prst="rect">
            <a:avLst/>
          </a:prstGeom>
        </p:spPr>
      </p:pic>
      <p:pic>
        <p:nvPicPr>
          <p:cNvPr id="5" name="Picture 4"/>
          <p:cNvPicPr>
            <a:picLocks noChangeAspect="1"/>
          </p:cNvPicPr>
          <p:nvPr/>
        </p:nvPicPr>
        <p:blipFill>
          <a:blip r:embed="rId6"/>
          <a:stretch>
            <a:fillRect/>
          </a:stretch>
        </p:blipFill>
        <p:spPr>
          <a:xfrm>
            <a:off x="3960091" y="0"/>
            <a:ext cx="4295350" cy="6858000"/>
          </a:xfrm>
          <a:prstGeom prst="rect">
            <a:avLst/>
          </a:prstGeom>
        </p:spPr>
      </p:pic>
      <p:pic>
        <p:nvPicPr>
          <p:cNvPr id="6" name="Picture 5"/>
          <p:cNvPicPr>
            <a:picLocks noChangeAspect="1"/>
          </p:cNvPicPr>
          <p:nvPr/>
        </p:nvPicPr>
        <p:blipFill>
          <a:blip r:embed="rId7"/>
          <a:stretch>
            <a:fillRect/>
          </a:stretch>
        </p:blipFill>
        <p:spPr>
          <a:xfrm>
            <a:off x="4525567" y="3302000"/>
            <a:ext cx="4426639" cy="3420918"/>
          </a:xfrm>
          <a:prstGeom prst="rect">
            <a:avLst/>
          </a:prstGeom>
        </p:spPr>
      </p:pic>
    </p:spTree>
    <p:extLst>
      <p:ext uri="{BB962C8B-B14F-4D97-AF65-F5344CB8AC3E}">
        <p14:creationId xmlns:p14="http://schemas.microsoft.com/office/powerpoint/2010/main" val="35032377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795" y="295934"/>
            <a:ext cx="3255264" cy="634166"/>
          </a:xfrm>
        </p:spPr>
        <p:txBody>
          <a:bodyPr/>
          <a:lstStyle/>
          <a:p>
            <a:r>
              <a:rPr lang="en-GB" dirty="0" smtClean="0"/>
              <a:t>How?</a:t>
            </a:r>
            <a:endParaRPr lang="en-GB" dirty="0"/>
          </a:p>
        </p:txBody>
      </p:sp>
      <p:sp>
        <p:nvSpPr>
          <p:cNvPr id="3" name="Content Placeholder 2"/>
          <p:cNvSpPr>
            <a:spLocks noGrp="1"/>
          </p:cNvSpPr>
          <p:nvPr>
            <p:ph idx="1"/>
          </p:nvPr>
        </p:nvSpPr>
        <p:spPr>
          <a:xfrm>
            <a:off x="4168775" y="273050"/>
            <a:ext cx="4597399" cy="6492236"/>
          </a:xfrm>
        </p:spPr>
        <p:txBody>
          <a:bodyPr>
            <a:normAutofit/>
          </a:bodyPr>
          <a:lstStyle/>
          <a:p>
            <a:pPr marL="0" indent="0">
              <a:buNone/>
            </a:pPr>
            <a:r>
              <a:rPr lang="en-GB" sz="2400" dirty="0" smtClean="0"/>
              <a:t>Word study</a:t>
            </a:r>
          </a:p>
          <a:p>
            <a:r>
              <a:rPr lang="en-GB" dirty="0" smtClean="0"/>
              <a:t>In your daily Bible reading or further study, you may come across a word that is interesting</a:t>
            </a:r>
          </a:p>
          <a:p>
            <a:r>
              <a:rPr lang="en-GB" dirty="0" smtClean="0"/>
              <a:t>Use a concordance to find other references to that word</a:t>
            </a:r>
          </a:p>
          <a:p>
            <a:r>
              <a:rPr lang="en-GB" dirty="0" smtClean="0"/>
              <a:t>Are these actually all the same word in the original?</a:t>
            </a:r>
          </a:p>
          <a:p>
            <a:r>
              <a:rPr lang="en-GB" dirty="0" smtClean="0"/>
              <a:t>Follow through some of the key references to that word</a:t>
            </a:r>
          </a:p>
          <a:p>
            <a:r>
              <a:rPr lang="en-GB" dirty="0" smtClean="0"/>
              <a:t>What lessons can you take from the different references to that word</a:t>
            </a:r>
          </a:p>
          <a:p>
            <a:r>
              <a:rPr lang="en-GB" dirty="0" smtClean="0"/>
              <a:t>IDEA: Follow through references to the word ‘BEWARE’ to carry out a study of some of the key warnings of scripture; what about ‘RIGHTEOUSNESS’ or ‘SATISFIED’?</a:t>
            </a:r>
            <a:endParaRPr lang="en-GB" dirty="0"/>
          </a:p>
        </p:txBody>
      </p:sp>
      <p:sp>
        <p:nvSpPr>
          <p:cNvPr id="4" name="Text Placeholder 3"/>
          <p:cNvSpPr>
            <a:spLocks noGrp="1"/>
          </p:cNvSpPr>
          <p:nvPr>
            <p:ph type="body" sz="half" idx="2"/>
          </p:nvPr>
        </p:nvSpPr>
        <p:spPr>
          <a:xfrm>
            <a:off x="380555" y="1079274"/>
            <a:ext cx="3255264" cy="1483715"/>
          </a:xfrm>
        </p:spPr>
        <p:txBody>
          <a:bodyPr/>
          <a:lstStyle/>
          <a:p>
            <a:r>
              <a:rPr lang="en-GB" dirty="0" smtClean="0"/>
              <a:t>Going through chapter by chapter and verse by verse is really the best way to get to grips with Bible study</a:t>
            </a:r>
          </a:p>
          <a:p>
            <a:r>
              <a:rPr lang="en-GB" dirty="0" smtClean="0"/>
              <a:t>BUT there are other ways</a:t>
            </a:r>
          </a:p>
          <a:p>
            <a:r>
              <a:rPr lang="en-GB" dirty="0" smtClean="0"/>
              <a:t>Try some of these…</a:t>
            </a:r>
            <a:endParaRPr lang="en-GB" dirty="0"/>
          </a:p>
        </p:txBody>
      </p:sp>
      <p:pic>
        <p:nvPicPr>
          <p:cNvPr id="5" name="Picture 4"/>
          <p:cNvPicPr>
            <a:picLocks noChangeAspect="1"/>
          </p:cNvPicPr>
          <p:nvPr/>
        </p:nvPicPr>
        <p:blipFill>
          <a:blip r:embed="rId2"/>
          <a:stretch>
            <a:fillRect/>
          </a:stretch>
        </p:blipFill>
        <p:spPr>
          <a:xfrm>
            <a:off x="461709" y="2757501"/>
            <a:ext cx="3170971" cy="2746061"/>
          </a:xfrm>
          <a:prstGeom prst="rect">
            <a:avLst/>
          </a:prstGeom>
        </p:spPr>
      </p:pic>
      <p:sp>
        <p:nvSpPr>
          <p:cNvPr id="6" name="Rectangle 5"/>
          <p:cNvSpPr/>
          <p:nvPr/>
        </p:nvSpPr>
        <p:spPr>
          <a:xfrm>
            <a:off x="461709" y="5728303"/>
            <a:ext cx="3174110" cy="584776"/>
          </a:xfrm>
          <a:prstGeom prst="rect">
            <a:avLst/>
          </a:prstGeom>
        </p:spPr>
        <p:txBody>
          <a:bodyPr wrap="square">
            <a:spAutoFit/>
          </a:bodyPr>
          <a:lstStyle/>
          <a:p>
            <a:r>
              <a:rPr lang="en-GB" dirty="0">
                <a:solidFill>
                  <a:srgbClr val="FFFFFF"/>
                </a:solidFill>
              </a:rPr>
              <a:t>Every word of God is pure;</a:t>
            </a:r>
          </a:p>
          <a:p>
            <a:r>
              <a:rPr lang="en-GB" sz="1400" i="1" dirty="0" smtClean="0">
                <a:solidFill>
                  <a:srgbClr val="FFFFFF"/>
                </a:solidFill>
              </a:rPr>
              <a:t>Proverbs 30:5</a:t>
            </a:r>
            <a:endParaRPr lang="en-GB" sz="1400" i="1" dirty="0">
              <a:solidFill>
                <a:srgbClr val="FFFFFF"/>
              </a:solidFill>
            </a:endParaRPr>
          </a:p>
        </p:txBody>
      </p:sp>
    </p:spTree>
    <p:extLst>
      <p:ext uri="{BB962C8B-B14F-4D97-AF65-F5344CB8AC3E}">
        <p14:creationId xmlns:p14="http://schemas.microsoft.com/office/powerpoint/2010/main" val="339646003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4583781" cy="6890159"/>
          </a:xfrm>
          <a:prstGeom prst="rect">
            <a:avLst/>
          </a:prstGeom>
        </p:spPr>
      </p:pic>
      <p:pic>
        <p:nvPicPr>
          <p:cNvPr id="3" name="Picture 2"/>
          <p:cNvPicPr>
            <a:picLocks noChangeAspect="1"/>
          </p:cNvPicPr>
          <p:nvPr/>
        </p:nvPicPr>
        <p:blipFill>
          <a:blip r:embed="rId3"/>
          <a:stretch>
            <a:fillRect/>
          </a:stretch>
        </p:blipFill>
        <p:spPr>
          <a:xfrm>
            <a:off x="495747" y="32158"/>
            <a:ext cx="4512598" cy="6858000"/>
          </a:xfrm>
          <a:prstGeom prst="rect">
            <a:avLst/>
          </a:prstGeom>
        </p:spPr>
      </p:pic>
      <p:pic>
        <p:nvPicPr>
          <p:cNvPr id="4" name="Picture 3"/>
          <p:cNvPicPr>
            <a:picLocks noChangeAspect="1"/>
          </p:cNvPicPr>
          <p:nvPr/>
        </p:nvPicPr>
        <p:blipFill>
          <a:blip r:embed="rId4"/>
          <a:stretch>
            <a:fillRect/>
          </a:stretch>
        </p:blipFill>
        <p:spPr>
          <a:xfrm>
            <a:off x="1098186" y="-1"/>
            <a:ext cx="4533254" cy="6858000"/>
          </a:xfrm>
          <a:prstGeom prst="rect">
            <a:avLst/>
          </a:prstGeom>
        </p:spPr>
      </p:pic>
      <p:pic>
        <p:nvPicPr>
          <p:cNvPr id="5" name="Picture 4"/>
          <p:cNvPicPr>
            <a:picLocks noChangeAspect="1"/>
          </p:cNvPicPr>
          <p:nvPr/>
        </p:nvPicPr>
        <p:blipFill>
          <a:blip r:embed="rId5"/>
          <a:stretch>
            <a:fillRect/>
          </a:stretch>
        </p:blipFill>
        <p:spPr>
          <a:xfrm>
            <a:off x="1653795" y="-1"/>
            <a:ext cx="4527442" cy="6858000"/>
          </a:xfrm>
          <a:prstGeom prst="rect">
            <a:avLst/>
          </a:prstGeom>
        </p:spPr>
      </p:pic>
      <p:pic>
        <p:nvPicPr>
          <p:cNvPr id="6" name="Picture 5"/>
          <p:cNvPicPr>
            <a:picLocks noChangeAspect="1"/>
          </p:cNvPicPr>
          <p:nvPr/>
        </p:nvPicPr>
        <p:blipFill>
          <a:blip r:embed="rId6"/>
          <a:stretch>
            <a:fillRect/>
          </a:stretch>
        </p:blipFill>
        <p:spPr>
          <a:xfrm>
            <a:off x="2273300" y="0"/>
            <a:ext cx="4579809" cy="6858000"/>
          </a:xfrm>
          <a:prstGeom prst="rect">
            <a:avLst/>
          </a:prstGeom>
        </p:spPr>
      </p:pic>
      <p:pic>
        <p:nvPicPr>
          <p:cNvPr id="7" name="Picture 6"/>
          <p:cNvPicPr>
            <a:picLocks noChangeAspect="1"/>
          </p:cNvPicPr>
          <p:nvPr/>
        </p:nvPicPr>
        <p:blipFill>
          <a:blip r:embed="rId7"/>
          <a:stretch>
            <a:fillRect/>
          </a:stretch>
        </p:blipFill>
        <p:spPr>
          <a:xfrm>
            <a:off x="2864231" y="-1"/>
            <a:ext cx="4521373" cy="6858000"/>
          </a:xfrm>
          <a:prstGeom prst="rect">
            <a:avLst/>
          </a:prstGeom>
        </p:spPr>
      </p:pic>
      <p:pic>
        <p:nvPicPr>
          <p:cNvPr id="8" name="Picture 7"/>
          <p:cNvPicPr>
            <a:picLocks noChangeAspect="1"/>
          </p:cNvPicPr>
          <p:nvPr/>
        </p:nvPicPr>
        <p:blipFill>
          <a:blip r:embed="rId8"/>
          <a:stretch>
            <a:fillRect/>
          </a:stretch>
        </p:blipFill>
        <p:spPr>
          <a:xfrm>
            <a:off x="3520701" y="0"/>
            <a:ext cx="4513684" cy="6858000"/>
          </a:xfrm>
          <a:prstGeom prst="rect">
            <a:avLst/>
          </a:prstGeom>
        </p:spPr>
      </p:pic>
      <p:pic>
        <p:nvPicPr>
          <p:cNvPr id="9" name="Picture 8"/>
          <p:cNvPicPr>
            <a:picLocks noChangeAspect="1"/>
          </p:cNvPicPr>
          <p:nvPr/>
        </p:nvPicPr>
        <p:blipFill>
          <a:blip r:embed="rId9"/>
          <a:stretch>
            <a:fillRect/>
          </a:stretch>
        </p:blipFill>
        <p:spPr>
          <a:xfrm>
            <a:off x="4200870" y="-1"/>
            <a:ext cx="4562314" cy="6858000"/>
          </a:xfrm>
          <a:prstGeom prst="rect">
            <a:avLst/>
          </a:prstGeom>
        </p:spPr>
      </p:pic>
    </p:spTree>
    <p:extLst>
      <p:ext uri="{BB962C8B-B14F-4D97-AF65-F5344CB8AC3E}">
        <p14:creationId xmlns:p14="http://schemas.microsoft.com/office/powerpoint/2010/main" val="18387731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20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5-07-04 21.23.0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5027" y="1"/>
            <a:ext cx="5143500" cy="6858000"/>
          </a:xfrm>
          <a:prstGeom prst="rect">
            <a:avLst/>
          </a:prstGeom>
        </p:spPr>
      </p:pic>
      <p:pic>
        <p:nvPicPr>
          <p:cNvPr id="3" name="Picture 2" descr="2015-07-04 21.23.1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5027" y="1"/>
            <a:ext cx="5143500" cy="6858000"/>
          </a:xfrm>
          <a:prstGeom prst="rect">
            <a:avLst/>
          </a:prstGeom>
        </p:spPr>
      </p:pic>
      <p:pic>
        <p:nvPicPr>
          <p:cNvPr id="4" name="Picture 3" descr="2015-07-04 21.23.3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5027" y="1"/>
            <a:ext cx="5143500" cy="6858000"/>
          </a:xfrm>
          <a:prstGeom prst="rect">
            <a:avLst/>
          </a:prstGeom>
        </p:spPr>
      </p:pic>
      <p:pic>
        <p:nvPicPr>
          <p:cNvPr id="5" name="Picture 4" descr="2015-07-04 21.24.55.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5027" y="1"/>
            <a:ext cx="5143500" cy="6858000"/>
          </a:xfrm>
          <a:prstGeom prst="rect">
            <a:avLst/>
          </a:prstGeom>
        </p:spPr>
      </p:pic>
      <p:pic>
        <p:nvPicPr>
          <p:cNvPr id="6" name="Picture 5" descr="2015-07-04 21.25.09.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95027" y="1"/>
            <a:ext cx="5143500" cy="6858000"/>
          </a:xfrm>
          <a:prstGeom prst="rect">
            <a:avLst/>
          </a:prstGeom>
        </p:spPr>
      </p:pic>
      <p:pic>
        <p:nvPicPr>
          <p:cNvPr id="7" name="Picture 6" descr="2015-07-04 21.25.45.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a:off x="1037777" y="857250"/>
            <a:ext cx="6858000" cy="5143500"/>
          </a:xfrm>
          <a:prstGeom prst="rect">
            <a:avLst/>
          </a:prstGeom>
        </p:spPr>
      </p:pic>
      <p:pic>
        <p:nvPicPr>
          <p:cNvPr id="8" name="Picture 7" descr="qrcode.30294934.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52601" y="5666601"/>
            <a:ext cx="1191399" cy="1191399"/>
          </a:xfrm>
          <a:prstGeom prst="rect">
            <a:avLst/>
          </a:prstGeom>
        </p:spPr>
      </p:pic>
    </p:spTree>
    <p:extLst>
      <p:ext uri="{BB962C8B-B14F-4D97-AF65-F5344CB8AC3E}">
        <p14:creationId xmlns:p14="http://schemas.microsoft.com/office/powerpoint/2010/main" val="23077076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555" y="2926450"/>
            <a:ext cx="3255264" cy="1162050"/>
          </a:xfrm>
        </p:spPr>
        <p:txBody>
          <a:bodyPr/>
          <a:lstStyle/>
          <a:p>
            <a:r>
              <a:rPr lang="en-GB" dirty="0" smtClean="0"/>
              <a:t>How?</a:t>
            </a:r>
            <a:endParaRPr lang="en-GB" dirty="0"/>
          </a:p>
        </p:txBody>
      </p:sp>
      <p:sp>
        <p:nvSpPr>
          <p:cNvPr id="3" name="Content Placeholder 2"/>
          <p:cNvSpPr>
            <a:spLocks noGrp="1"/>
          </p:cNvSpPr>
          <p:nvPr>
            <p:ph idx="1"/>
          </p:nvPr>
        </p:nvSpPr>
        <p:spPr>
          <a:xfrm>
            <a:off x="4168775" y="273050"/>
            <a:ext cx="4846517" cy="6492236"/>
          </a:xfrm>
        </p:spPr>
        <p:txBody>
          <a:bodyPr>
            <a:normAutofit/>
          </a:bodyPr>
          <a:lstStyle/>
          <a:p>
            <a:pPr marL="0" indent="0">
              <a:buNone/>
            </a:pPr>
            <a:r>
              <a:rPr lang="en-GB" sz="2400" dirty="0" smtClean="0"/>
              <a:t>Phrase study</a:t>
            </a:r>
          </a:p>
          <a:p>
            <a:r>
              <a:rPr lang="en-GB" dirty="0" smtClean="0"/>
              <a:t>Similar to the word study, perhaps you notice or identify a phrase that you have read in a number of passages</a:t>
            </a:r>
          </a:p>
          <a:p>
            <a:r>
              <a:rPr lang="en-GB" dirty="0" smtClean="0"/>
              <a:t>Use your online search tool to identify references to that phrase</a:t>
            </a:r>
          </a:p>
          <a:p>
            <a:r>
              <a:rPr lang="en-GB" dirty="0" smtClean="0"/>
              <a:t>Again, look at the background to some of the words</a:t>
            </a:r>
          </a:p>
          <a:p>
            <a:r>
              <a:rPr lang="en-GB" dirty="0" smtClean="0"/>
              <a:t>IDEA: Take the phrase ‘in the wilderness’ and follow through the references – ask the same questions each time it occurs:</a:t>
            </a:r>
          </a:p>
          <a:p>
            <a:pPr lvl="1"/>
            <a:r>
              <a:rPr lang="en-GB" dirty="0" smtClean="0"/>
              <a:t>Where was their wilderness?</a:t>
            </a:r>
          </a:p>
          <a:p>
            <a:pPr lvl="1"/>
            <a:r>
              <a:rPr lang="en-GB" dirty="0" smtClean="0"/>
              <a:t>How did they get there?</a:t>
            </a:r>
          </a:p>
          <a:p>
            <a:pPr lvl="1"/>
            <a:r>
              <a:rPr lang="en-GB" dirty="0" smtClean="0"/>
              <a:t>What three lessons did they learn in the wilderness?</a:t>
            </a:r>
          </a:p>
          <a:p>
            <a:pPr lvl="1"/>
            <a:r>
              <a:rPr lang="en-GB" dirty="0" smtClean="0"/>
              <a:t>How does this apply in my wilderness? What are the lessons for me?</a:t>
            </a:r>
            <a:endParaRPr lang="en-GB" dirty="0"/>
          </a:p>
        </p:txBody>
      </p:sp>
      <p:sp>
        <p:nvSpPr>
          <p:cNvPr id="4" name="Text Placeholder 3"/>
          <p:cNvSpPr>
            <a:spLocks noGrp="1"/>
          </p:cNvSpPr>
          <p:nvPr>
            <p:ph type="body" sz="half" idx="2"/>
          </p:nvPr>
        </p:nvSpPr>
        <p:spPr>
          <a:xfrm>
            <a:off x="381093" y="4187742"/>
            <a:ext cx="3255264" cy="1938421"/>
          </a:xfrm>
        </p:spPr>
        <p:txBody>
          <a:bodyPr/>
          <a:lstStyle/>
          <a:p>
            <a:r>
              <a:rPr lang="en-GB" dirty="0" smtClean="0"/>
              <a:t>Going through chapter by chapter and verse by verse is really the best way to get to grips with Bible study</a:t>
            </a:r>
          </a:p>
          <a:p>
            <a:r>
              <a:rPr lang="en-GB" dirty="0" smtClean="0"/>
              <a:t>BUT there are other ways</a:t>
            </a:r>
          </a:p>
          <a:p>
            <a:r>
              <a:rPr lang="en-GB" dirty="0" smtClean="0"/>
              <a:t>Try some of these…</a:t>
            </a:r>
            <a:endParaRPr lang="en-GB" dirty="0"/>
          </a:p>
        </p:txBody>
      </p:sp>
      <p:pic>
        <p:nvPicPr>
          <p:cNvPr id="6" name="Picture 5" descr="Screen Shot 2015-06-27 at 12.16.3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395" y="1313139"/>
            <a:ext cx="3272962" cy="1947808"/>
          </a:xfrm>
          <a:prstGeom prst="rect">
            <a:avLst/>
          </a:prstGeom>
        </p:spPr>
      </p:pic>
    </p:spTree>
    <p:extLst>
      <p:ext uri="{BB962C8B-B14F-4D97-AF65-F5344CB8AC3E}">
        <p14:creationId xmlns:p14="http://schemas.microsoft.com/office/powerpoint/2010/main" val="298216424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a:t>
            </a:r>
            <a:endParaRPr lang="en-GB" dirty="0"/>
          </a:p>
        </p:txBody>
      </p:sp>
      <p:sp>
        <p:nvSpPr>
          <p:cNvPr id="3" name="Content Placeholder 2"/>
          <p:cNvSpPr>
            <a:spLocks noGrp="1"/>
          </p:cNvSpPr>
          <p:nvPr>
            <p:ph idx="1"/>
          </p:nvPr>
        </p:nvSpPr>
        <p:spPr>
          <a:xfrm>
            <a:off x="4168775" y="273050"/>
            <a:ext cx="4975225" cy="6492236"/>
          </a:xfrm>
        </p:spPr>
        <p:txBody>
          <a:bodyPr>
            <a:normAutofit/>
          </a:bodyPr>
          <a:lstStyle/>
          <a:p>
            <a:pPr marL="0" indent="0">
              <a:buNone/>
            </a:pPr>
            <a:r>
              <a:rPr lang="en-GB" sz="2400" dirty="0" smtClean="0"/>
              <a:t>Thematic study</a:t>
            </a:r>
          </a:p>
          <a:p>
            <a:r>
              <a:rPr lang="en-GB" dirty="0" smtClean="0"/>
              <a:t>Identify a theme or topic that is of interest to you – perhaps something that has come up in a reading or that you have heard spoken about in a meeting</a:t>
            </a:r>
          </a:p>
          <a:p>
            <a:r>
              <a:rPr lang="en-GB" dirty="0" smtClean="0"/>
              <a:t>Read about that theme in passages you already know</a:t>
            </a:r>
          </a:p>
          <a:p>
            <a:r>
              <a:rPr lang="en-GB" dirty="0" smtClean="0"/>
              <a:t>Look up other references</a:t>
            </a:r>
          </a:p>
          <a:p>
            <a:r>
              <a:rPr lang="en-GB" dirty="0" smtClean="0"/>
              <a:t>IDEA:  Take the idea of morality / relationships / marriage:</a:t>
            </a:r>
          </a:p>
          <a:p>
            <a:pPr lvl="1"/>
            <a:r>
              <a:rPr lang="en-GB" dirty="0" smtClean="0"/>
              <a:t>What are the key passages you can find?</a:t>
            </a:r>
          </a:p>
          <a:p>
            <a:pPr lvl="1"/>
            <a:r>
              <a:rPr lang="en-GB" dirty="0" smtClean="0"/>
              <a:t>What do the scriptures teach (Old and New Testament)?</a:t>
            </a:r>
          </a:p>
          <a:p>
            <a:pPr lvl="1"/>
            <a:r>
              <a:rPr lang="en-GB" dirty="0" smtClean="0"/>
              <a:t>How does this contrast with what the world teaches?</a:t>
            </a:r>
          </a:p>
          <a:p>
            <a:pPr lvl="1"/>
            <a:r>
              <a:rPr lang="en-GB" dirty="0" smtClean="0"/>
              <a:t>How can you live this out?</a:t>
            </a:r>
          </a:p>
          <a:p>
            <a:pPr lvl="1"/>
            <a:r>
              <a:rPr lang="en-GB" dirty="0" smtClean="0"/>
              <a:t>What help might you need from others?</a:t>
            </a:r>
            <a:endParaRPr lang="en-GB" dirty="0"/>
          </a:p>
        </p:txBody>
      </p:sp>
      <p:sp>
        <p:nvSpPr>
          <p:cNvPr id="4" name="Text Placeholder 3"/>
          <p:cNvSpPr>
            <a:spLocks noGrp="1"/>
          </p:cNvSpPr>
          <p:nvPr>
            <p:ph type="body" sz="half" idx="2"/>
          </p:nvPr>
        </p:nvSpPr>
        <p:spPr/>
        <p:txBody>
          <a:bodyPr/>
          <a:lstStyle/>
          <a:p>
            <a:r>
              <a:rPr lang="en-GB" dirty="0" smtClean="0"/>
              <a:t>Going through chapter by chapter and verse by verse is really the best way to get to grips with Bible study</a:t>
            </a:r>
          </a:p>
          <a:p>
            <a:r>
              <a:rPr lang="en-GB" dirty="0" smtClean="0"/>
              <a:t>BUT there are other ways</a:t>
            </a:r>
          </a:p>
          <a:p>
            <a:r>
              <a:rPr lang="en-GB" dirty="0" smtClean="0"/>
              <a:t>Try some of these…</a:t>
            </a:r>
            <a:endParaRPr lang="en-GB" dirty="0"/>
          </a:p>
        </p:txBody>
      </p:sp>
      <p:pic>
        <p:nvPicPr>
          <p:cNvPr id="5" name="Picture 4"/>
          <p:cNvPicPr>
            <a:picLocks noChangeAspect="1"/>
          </p:cNvPicPr>
          <p:nvPr/>
        </p:nvPicPr>
        <p:blipFill>
          <a:blip r:embed="rId2"/>
          <a:stretch>
            <a:fillRect/>
          </a:stretch>
        </p:blipFill>
        <p:spPr>
          <a:xfrm>
            <a:off x="381094" y="943098"/>
            <a:ext cx="3255264" cy="2158681"/>
          </a:xfrm>
          <a:prstGeom prst="rect">
            <a:avLst/>
          </a:prstGeom>
        </p:spPr>
      </p:pic>
    </p:spTree>
    <p:extLst>
      <p:ext uri="{BB962C8B-B14F-4D97-AF65-F5344CB8AC3E}">
        <p14:creationId xmlns:p14="http://schemas.microsoft.com/office/powerpoint/2010/main" val="14200044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555" y="3178172"/>
            <a:ext cx="3255264" cy="1162050"/>
          </a:xfrm>
        </p:spPr>
        <p:txBody>
          <a:bodyPr/>
          <a:lstStyle/>
          <a:p>
            <a:r>
              <a:rPr lang="en-GB" dirty="0" smtClean="0"/>
              <a:t>How?</a:t>
            </a:r>
            <a:endParaRPr lang="en-GB" dirty="0"/>
          </a:p>
        </p:txBody>
      </p:sp>
      <p:sp>
        <p:nvSpPr>
          <p:cNvPr id="3" name="Content Placeholder 2"/>
          <p:cNvSpPr>
            <a:spLocks noGrp="1"/>
          </p:cNvSpPr>
          <p:nvPr>
            <p:ph idx="1"/>
          </p:nvPr>
        </p:nvSpPr>
        <p:spPr>
          <a:xfrm>
            <a:off x="4001172" y="673517"/>
            <a:ext cx="4975225" cy="5333490"/>
          </a:xfrm>
        </p:spPr>
        <p:txBody>
          <a:bodyPr>
            <a:normAutofit/>
          </a:bodyPr>
          <a:lstStyle/>
          <a:p>
            <a:pPr marL="0" indent="0">
              <a:buNone/>
            </a:pPr>
            <a:r>
              <a:rPr lang="en-GB" sz="2400" dirty="0" smtClean="0"/>
              <a:t>What about commentaries?</a:t>
            </a:r>
          </a:p>
          <a:p>
            <a:r>
              <a:rPr lang="en-GB" dirty="0" smtClean="0"/>
              <a:t>Useful tools to support our Bible study</a:t>
            </a:r>
          </a:p>
          <a:p>
            <a:r>
              <a:rPr lang="en-GB" dirty="0" smtClean="0"/>
              <a:t>Try to make them one of the last things you consult – there is no substitute for working things through for yourself with God’s help</a:t>
            </a:r>
          </a:p>
          <a:p>
            <a:r>
              <a:rPr lang="en-GB" dirty="0" smtClean="0"/>
              <a:t>Don</a:t>
            </a:r>
            <a:r>
              <a:rPr lang="fr-FR" dirty="0" smtClean="0"/>
              <a:t>’</a:t>
            </a:r>
            <a:r>
              <a:rPr lang="en-GB" dirty="0" smtClean="0"/>
              <a:t>t ever let them take the place of the Bible itself</a:t>
            </a:r>
          </a:p>
          <a:p>
            <a:r>
              <a:rPr lang="en-GB" dirty="0" smtClean="0"/>
              <a:t>Find reliable and recommended commentaries that will help you get to grips with the text</a:t>
            </a:r>
          </a:p>
          <a:p>
            <a:r>
              <a:rPr lang="en-GB" dirty="0" smtClean="0"/>
              <a:t>Old ones are often better!</a:t>
            </a:r>
          </a:p>
          <a:p>
            <a:r>
              <a:rPr lang="en-GB" dirty="0" smtClean="0"/>
              <a:t>Don</a:t>
            </a:r>
            <a:r>
              <a:rPr lang="fr-FR" dirty="0" smtClean="0"/>
              <a:t>’</a:t>
            </a:r>
            <a:r>
              <a:rPr lang="en-GB" dirty="0" smtClean="0"/>
              <a:t>t just rely on online tools – you can’t beat real books!</a:t>
            </a:r>
            <a:endParaRPr lang="en-GB" dirty="0"/>
          </a:p>
        </p:txBody>
      </p:sp>
      <p:pic>
        <p:nvPicPr>
          <p:cNvPr id="7" name="Picture 6"/>
          <p:cNvPicPr>
            <a:picLocks noChangeAspect="1"/>
          </p:cNvPicPr>
          <p:nvPr/>
        </p:nvPicPr>
        <p:blipFill>
          <a:blip r:embed="rId2"/>
          <a:stretch>
            <a:fillRect/>
          </a:stretch>
        </p:blipFill>
        <p:spPr>
          <a:xfrm>
            <a:off x="380556" y="1425984"/>
            <a:ext cx="3255802" cy="2164762"/>
          </a:xfrm>
          <a:prstGeom prst="rect">
            <a:avLst/>
          </a:prstGeom>
        </p:spPr>
      </p:pic>
      <p:pic>
        <p:nvPicPr>
          <p:cNvPr id="8" name="Picture 7"/>
          <p:cNvPicPr>
            <a:picLocks noChangeAspect="1"/>
          </p:cNvPicPr>
          <p:nvPr/>
        </p:nvPicPr>
        <p:blipFill rotWithShape="1">
          <a:blip r:embed="rId3"/>
          <a:srcRect t="4349" b="4873"/>
          <a:stretch/>
        </p:blipFill>
        <p:spPr>
          <a:xfrm>
            <a:off x="380556" y="4744244"/>
            <a:ext cx="3255263" cy="1670764"/>
          </a:xfrm>
          <a:prstGeom prst="rect">
            <a:avLst/>
          </a:prstGeom>
        </p:spPr>
      </p:pic>
      <p:pic>
        <p:nvPicPr>
          <p:cNvPr id="6" name="Picture 5" descr="qrcode.3029493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2601" y="5666601"/>
            <a:ext cx="1191399" cy="1191399"/>
          </a:xfrm>
          <a:prstGeom prst="rect">
            <a:avLst/>
          </a:prstGeom>
        </p:spPr>
      </p:pic>
    </p:spTree>
    <p:extLst>
      <p:ext uri="{BB962C8B-B14F-4D97-AF65-F5344CB8AC3E}">
        <p14:creationId xmlns:p14="http://schemas.microsoft.com/office/powerpoint/2010/main" val="99185914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6619" y="2391917"/>
            <a:ext cx="5728182" cy="949123"/>
          </a:xfrm>
        </p:spPr>
        <p:txBody>
          <a:bodyPr/>
          <a:lstStyle/>
          <a:p>
            <a:r>
              <a:rPr lang="en-GB" dirty="0" smtClean="0"/>
              <a:t>What next?</a:t>
            </a:r>
            <a:endParaRPr lang="en-GB" dirty="0"/>
          </a:p>
        </p:txBody>
      </p:sp>
      <p:sp>
        <p:nvSpPr>
          <p:cNvPr id="3" name="Text Placeholder 2"/>
          <p:cNvSpPr>
            <a:spLocks noGrp="1"/>
          </p:cNvSpPr>
          <p:nvPr>
            <p:ph type="body" idx="1"/>
          </p:nvPr>
        </p:nvSpPr>
        <p:spPr>
          <a:xfrm>
            <a:off x="2196619" y="3488911"/>
            <a:ext cx="6681384" cy="2815586"/>
          </a:xfrm>
        </p:spPr>
        <p:txBody>
          <a:bodyPr>
            <a:noAutofit/>
          </a:bodyPr>
          <a:lstStyle/>
          <a:p>
            <a:r>
              <a:rPr lang="en-GB" sz="1550" dirty="0" smtClean="0"/>
              <a:t>If you are already doing this…don</a:t>
            </a:r>
            <a:r>
              <a:rPr lang="fr-FR" sz="1550" dirty="0" smtClean="0"/>
              <a:t>’</a:t>
            </a:r>
            <a:r>
              <a:rPr lang="en-GB" sz="1550" dirty="0" smtClean="0"/>
              <a:t>t stop! Encourage others!</a:t>
            </a:r>
          </a:p>
          <a:p>
            <a:r>
              <a:rPr lang="en-GB" sz="1550" dirty="0" smtClean="0"/>
              <a:t>If you are not in the habit of regular Bible study, give it a go.</a:t>
            </a:r>
          </a:p>
          <a:p>
            <a:r>
              <a:rPr lang="en-GB" sz="1550" dirty="0" smtClean="0"/>
              <a:t>Try half an hour to an hour per week to start with and build up from there.</a:t>
            </a:r>
          </a:p>
          <a:p>
            <a:r>
              <a:rPr lang="en-GB" sz="1550" dirty="0" smtClean="0"/>
              <a:t>Start with a gospel (Mark or John) or maybe an epistle like Philippians</a:t>
            </a:r>
          </a:p>
          <a:p>
            <a:r>
              <a:rPr lang="en-GB" sz="1550" dirty="0" smtClean="0"/>
              <a:t>Use these notes to help and guide you.</a:t>
            </a:r>
          </a:p>
          <a:p>
            <a:r>
              <a:rPr lang="en-GB" sz="1550" dirty="0" smtClean="0"/>
              <a:t>Once you’ve started – don’t give up!</a:t>
            </a:r>
          </a:p>
          <a:p>
            <a:r>
              <a:rPr lang="en-GB" sz="1550" dirty="0" smtClean="0"/>
              <a:t>Find someone to share your learning with.</a:t>
            </a:r>
          </a:p>
          <a:p>
            <a:r>
              <a:rPr lang="en-GB" sz="1550" dirty="0" smtClean="0"/>
              <a:t>Pray for commitment, guidance and that you will be able to put what you learn into action.</a:t>
            </a:r>
          </a:p>
          <a:p>
            <a:r>
              <a:rPr lang="en-GB" sz="1550" dirty="0" smtClean="0"/>
              <a:t>Go for it!</a:t>
            </a:r>
          </a:p>
        </p:txBody>
      </p:sp>
      <p:pic>
        <p:nvPicPr>
          <p:cNvPr id="4" name="Picture 3"/>
          <p:cNvPicPr>
            <a:picLocks noChangeAspect="1"/>
          </p:cNvPicPr>
          <p:nvPr/>
        </p:nvPicPr>
        <p:blipFill>
          <a:blip r:embed="rId2"/>
          <a:stretch>
            <a:fillRect/>
          </a:stretch>
        </p:blipFill>
        <p:spPr>
          <a:xfrm>
            <a:off x="5580320" y="286419"/>
            <a:ext cx="3217598" cy="3202492"/>
          </a:xfrm>
          <a:prstGeom prst="rect">
            <a:avLst/>
          </a:prstGeom>
          <a:ln>
            <a:noFill/>
          </a:ln>
          <a:effectLst>
            <a:softEdge rad="112500"/>
          </a:effectLst>
        </p:spPr>
      </p:pic>
      <p:sp>
        <p:nvSpPr>
          <p:cNvPr id="5" name="Rectangle 4"/>
          <p:cNvSpPr/>
          <p:nvPr/>
        </p:nvSpPr>
        <p:spPr>
          <a:xfrm>
            <a:off x="80818" y="6484456"/>
            <a:ext cx="9063182" cy="369332"/>
          </a:xfrm>
          <a:prstGeom prst="rect">
            <a:avLst/>
          </a:prstGeom>
        </p:spPr>
        <p:txBody>
          <a:bodyPr wrap="square">
            <a:spAutoFit/>
          </a:bodyPr>
          <a:lstStyle/>
          <a:p>
            <a:r>
              <a:rPr lang="en-GB" dirty="0">
                <a:hlinkClick r:id="rId3"/>
              </a:rPr>
              <a:t>https://</a:t>
            </a:r>
            <a:r>
              <a:rPr lang="en-GB" dirty="0" err="1">
                <a:hlinkClick r:id="rId3"/>
              </a:rPr>
              <a:t>www.dropbox.com</a:t>
            </a:r>
            <a:r>
              <a:rPr lang="en-GB" dirty="0">
                <a:hlinkClick r:id="rId3"/>
              </a:rPr>
              <a:t>/</a:t>
            </a:r>
            <a:r>
              <a:rPr lang="en-GB" dirty="0" err="1">
                <a:hlinkClick r:id="rId3"/>
              </a:rPr>
              <a:t>sh</a:t>
            </a:r>
            <a:r>
              <a:rPr lang="en-GB" dirty="0">
                <a:hlinkClick r:id="rId3"/>
              </a:rPr>
              <a:t>/l6kur01d2yoeur3/AAC8xA6b-xXiVerG4R7JrErca?dl=0</a:t>
            </a:r>
            <a:endParaRPr lang="en-GB" dirty="0"/>
          </a:p>
        </p:txBody>
      </p:sp>
      <p:pic>
        <p:nvPicPr>
          <p:cNvPr id="6" name="Picture 5" descr="qrcode.3029493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999" y="286419"/>
            <a:ext cx="1191399" cy="1191399"/>
          </a:xfrm>
          <a:prstGeom prst="rect">
            <a:avLst/>
          </a:prstGeom>
        </p:spPr>
      </p:pic>
    </p:spTree>
    <p:extLst>
      <p:ext uri="{BB962C8B-B14F-4D97-AF65-F5344CB8AC3E}">
        <p14:creationId xmlns:p14="http://schemas.microsoft.com/office/powerpoint/2010/main" val="176533942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743</TotalTime>
  <Words>2164</Words>
  <Application>Microsoft Macintosh PowerPoint</Application>
  <PresentationFormat>On-screen Show (4:3)</PresentationFormat>
  <Paragraphs>163</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Advantage</vt:lpstr>
      <vt:lpstr>How can I study my Bible?</vt:lpstr>
      <vt:lpstr>‘Our God is economical with miracles.  Having made man in his image, having provided a perfect instruction book through supernatural inspiration, and having given us the best of all teachers in the Holy Spirit, He will work no fourth miracle to transfer truth from the scriptures into our minds.  In other words, there is no short-cut to spirituality!  Only through the solid and systematic study of God’s Word will the young believer grow in the knowledge of God, and thus be able to stand against the storms of the world, the flesh and the devil.  And that means hard work.’   Newell</vt:lpstr>
      <vt:lpstr>What do we mean by Bible study?</vt:lpstr>
      <vt:lpstr>Where?</vt:lpstr>
      <vt:lpstr>When?</vt:lpstr>
      <vt:lpstr>Who?</vt:lpstr>
      <vt:lpstr>What?</vt:lpstr>
      <vt:lpstr>How?</vt:lpstr>
      <vt:lpstr>How?</vt:lpstr>
      <vt:lpstr>How?</vt:lpstr>
      <vt:lpstr>How?</vt:lpstr>
      <vt:lpstr>How?</vt:lpstr>
      <vt:lpstr>PowerPoint Presentation</vt:lpstr>
      <vt:lpstr>How?</vt:lpstr>
      <vt:lpstr>PowerPoint Presentation</vt:lpstr>
      <vt:lpstr>PowerPoint Presentation</vt:lpstr>
      <vt:lpstr>How?</vt:lpstr>
      <vt:lpstr>How?</vt:lpstr>
      <vt:lpstr>How?</vt:lpstr>
      <vt:lpstr>What next?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can I study my Bible?</dc:title>
  <dc:creator>Mark Lacey</dc:creator>
  <cp:lastModifiedBy>Mark Lacey</cp:lastModifiedBy>
  <cp:revision>110</cp:revision>
  <dcterms:created xsi:type="dcterms:W3CDTF">2015-06-20T20:12:16Z</dcterms:created>
  <dcterms:modified xsi:type="dcterms:W3CDTF">2015-07-10T23:33:08Z</dcterms:modified>
</cp:coreProperties>
</file>