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929" r:id="rId1"/>
  </p:sldMasterIdLst>
  <p:sldIdLst>
    <p:sldId id="256" r:id="rId2"/>
    <p:sldId id="261" r:id="rId3"/>
    <p:sldId id="262" r:id="rId4"/>
    <p:sldId id="268" r:id="rId5"/>
    <p:sldId id="264" r:id="rId6"/>
    <p:sldId id="267" r:id="rId7"/>
    <p:sldId id="266" r:id="rId8"/>
    <p:sldId id="265" r:id="rId9"/>
    <p:sldId id="269" r:id="rId10"/>
    <p:sldId id="272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3" r:id="rId20"/>
    <p:sldId id="282" r:id="rId21"/>
    <p:sldId id="284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23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Overlay-FullBackgrou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0" y="3429000"/>
            <a:ext cx="9144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overlay-ruleShadow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03588"/>
            <a:ext cx="9144000" cy="12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</p:spPr>
        <p:txBody>
          <a:bodyPr anchor="b" anchorCtr="0"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</p:spPr>
        <p:txBody>
          <a:bodyPr/>
          <a:lstStyle>
            <a:lvl1pPr marL="0" indent="0" algn="ctr">
              <a:spcBef>
                <a:spcPts val="6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04D40FC-4344-6445-8C20-A10EF0337B7F}" type="datetime4">
              <a:rPr lang="en-US"/>
              <a:pPr>
                <a:defRPr/>
              </a:pPr>
              <a:t>July 5, 2015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5C05A-8F62-DB45-BBEF-3EB0114B41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38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overlay-ruleShado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8100"/>
            <a:ext cx="914400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Overlay-FullBackgrou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34"/>
          <a:stretch>
            <a:fillRect/>
          </a:stretch>
        </p:blipFill>
        <p:spPr bwMode="auto">
          <a:xfrm>
            <a:off x="0" y="1425575"/>
            <a:ext cx="9144000" cy="543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0E127-B50E-9549-912E-B25AE01255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93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Overlay-FullBackgrou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0" y="3429000"/>
            <a:ext cx="9144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overlay-ruleShadow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03588"/>
            <a:ext cx="9144000" cy="12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</p:spPr>
        <p:txBody>
          <a:bodyPr anchorCtr="0"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</p:spPr>
        <p:txBody>
          <a:bodyPr anchor="ctr" anchorCtr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>
            <a:solidFill>
              <a:schemeClr val="tx2"/>
            </a:solidFill>
          </a:ln>
          <a:effectLst>
            <a:innerShdw blurRad="101600" dist="76200" dir="13500000">
              <a:prstClr val="black">
                <a:alpha val="57000"/>
              </a:prstClr>
            </a:innerShdw>
          </a:effectLst>
        </p:spPr>
        <p:txBody>
          <a:bodyPr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smtClean="0"/>
              <a:t>Drag picture to placeholder or click icon to add</a:t>
            </a:r>
            <a:endParaRPr noProof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71867-FB2F-5840-A892-D65617565E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83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overlay-ruleShado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46588"/>
            <a:ext cx="9144000" cy="12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Overlay-FullBackgrou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>
            <a:fillRect/>
          </a:stretch>
        </p:blipFill>
        <p:spPr bwMode="auto">
          <a:xfrm>
            <a:off x="0" y="4572000"/>
            <a:ext cx="9144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</p:spPr>
        <p:txBody>
          <a:bodyPr anchor="b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</p:spPr>
        <p:txBody>
          <a:bodyPr/>
          <a:lstStyle>
            <a:lvl1pPr marL="0" indent="0" algn="ctr" defTabSz="914400" rtl="0" eaLnBrk="1" latinLnBrk="0" hangingPunct="1">
              <a:spcBef>
                <a:spcPts val="300"/>
              </a:spcBef>
              <a:buFont typeface="Calisto MT" pitchFamily="18" charset="0"/>
              <a:buNone/>
              <a:defRPr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D534087-2B73-6047-9CA8-B6A5645A132A}" type="datetime4">
              <a:rPr lang="en-US"/>
              <a:pPr>
                <a:defRPr/>
              </a:pPr>
              <a:t>July 5, 2015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073DC-94C7-6E45-BDF0-300CB87770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44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overlay-ruleShado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8100"/>
            <a:ext cx="914400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Overlay-FullBackgrou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34"/>
          <a:stretch>
            <a:fillRect/>
          </a:stretch>
        </p:blipFill>
        <p:spPr bwMode="auto">
          <a:xfrm>
            <a:off x="0" y="1425575"/>
            <a:ext cx="9144000" cy="543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791" y="1828800"/>
            <a:ext cx="3566160" cy="42973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D5743-D0A6-EC47-91E5-B3A7D477CAD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50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8100"/>
            <a:ext cx="914400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34"/>
          <a:stretch>
            <a:fillRect/>
          </a:stretch>
        </p:blipFill>
        <p:spPr bwMode="auto">
          <a:xfrm>
            <a:off x="0" y="1425575"/>
            <a:ext cx="9144000" cy="543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73258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791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791" y="2393576"/>
            <a:ext cx="3566160" cy="373258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C3C92-7B4D-234B-BDFB-6E7143B5E6D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8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overlay-ruleShado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8100"/>
            <a:ext cx="914400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 descr="Overlay-FullBackgrou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6"/>
          <a:stretch>
            <a:fillRect/>
          </a:stretch>
        </p:blipFill>
        <p:spPr bwMode="auto">
          <a:xfrm>
            <a:off x="0" y="1447800"/>
            <a:ext cx="9144000" cy="541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3721C-EC8E-BF4C-97BE-FB7334B2C85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13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Overlay-FullBackgrou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BBAAA-5252-E74D-B004-49A91DE5826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25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Overlay-FullBackgrou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>
            <a:fillRect/>
          </a:stretch>
        </p:blipFill>
        <p:spPr bwMode="auto">
          <a:xfrm>
            <a:off x="4572000" y="4763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overlay-ruleShadow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31"/>
          <a:stretch>
            <a:fillRect/>
          </a:stretch>
        </p:blipFill>
        <p:spPr bwMode="auto">
          <a:xfrm rot="16200000">
            <a:off x="1086644" y="3364706"/>
            <a:ext cx="6854825" cy="12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</p:spPr>
        <p:txBody>
          <a:bodyPr anchor="b" anchorCtr="0"/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401" y="273050"/>
            <a:ext cx="3959352" cy="585311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5104"/>
            <a:ext cx="3962400" cy="3200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2667000" y="6356350"/>
            <a:ext cx="1622425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1300" y="6356350"/>
            <a:ext cx="1892300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300" y="5748338"/>
            <a:ext cx="762000" cy="576262"/>
          </a:xfrm>
        </p:spPr>
        <p:txBody>
          <a:bodyPr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 smtClean="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3C34C363-3A61-FF43-80D3-697BA022C7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56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Overlay-FullBackgrou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>
            <a:fillRect/>
          </a:stretch>
        </p:blipFill>
        <p:spPr bwMode="auto">
          <a:xfrm>
            <a:off x="4572000" y="4763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overlay-ruleShadow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31"/>
          <a:stretch>
            <a:fillRect/>
          </a:stretch>
        </p:blipFill>
        <p:spPr bwMode="auto">
          <a:xfrm rot="16200000">
            <a:off x="1086644" y="3364706"/>
            <a:ext cx="6854825" cy="12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</p:spPr>
        <p:txBody>
          <a:bodyPr anchor="b" anchorCtr="0"/>
          <a:lstStyle>
            <a:lvl1pPr marL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4608" y="264907"/>
            <a:ext cx="3959352" cy="6328186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0801"/>
            <a:ext cx="3959352" cy="320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2670175" y="6356350"/>
            <a:ext cx="162718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1300" y="6356350"/>
            <a:ext cx="189388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300" y="5738813"/>
            <a:ext cx="758825" cy="574675"/>
          </a:xfrm>
        </p:spPr>
        <p:txBody>
          <a:bodyPr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 smtClean="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3D4B1EE4-64F5-4D4E-8EBA-37731C06029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80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Overlay-FullBackgrou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</p:spPr>
        <p:txBody>
          <a:bodyPr anchor="b" anchorCtr="0">
            <a:normAutofit/>
          </a:bodyPr>
          <a:lstStyle>
            <a:lvl1pPr algn="ctr">
              <a:defRPr sz="36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900" y="265176"/>
            <a:ext cx="8458200" cy="3697224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/>
          <a:lstStyle>
            <a:lvl1pPr marL="0" indent="0" algn="ctr" defTabSz="914400" rtl="0" eaLnBrk="1" latinLnBrk="0" hangingPunct="1">
              <a:spcBef>
                <a:spcPts val="20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7DE74-E95D-4240-9F4B-5E7EA63475C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09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mtClean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pPr>
              <a:defRPr/>
            </a:pPr>
            <a:fld id="{287BC5E2-A48B-6E42-9638-BAC011868EF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44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overlay-ruleShado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8100"/>
            <a:ext cx="914400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Overlay-FullBackgrou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34"/>
          <a:stretch>
            <a:fillRect/>
          </a:stretch>
        </p:blipFill>
        <p:spPr bwMode="auto">
          <a:xfrm>
            <a:off x="0" y="1425575"/>
            <a:ext cx="9144000" cy="543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8D7ED-A411-C145-9310-60EEF49C551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62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Overlay-FullBackgrou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19"/>
          <a:stretch>
            <a:fillRect/>
          </a:stretch>
        </p:blipFill>
        <p:spPr bwMode="auto">
          <a:xfrm>
            <a:off x="0" y="4763"/>
            <a:ext cx="7797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overlay-ruleShadow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31"/>
          <a:stretch>
            <a:fillRect/>
          </a:stretch>
        </p:blipFill>
        <p:spPr bwMode="auto">
          <a:xfrm rot="5400000" flipH="1">
            <a:off x="4421981" y="3364707"/>
            <a:ext cx="6854825" cy="12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457200"/>
            <a:ext cx="1219200" cy="5668963"/>
          </a:xfrm>
        </p:spPr>
        <p:txBody>
          <a:bodyPr vert="eaVert">
            <a:norm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457200"/>
            <a:ext cx="6383337" cy="56689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1066800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FAEFA-8938-E147-BBD6-40EEA6ED842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72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32588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13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pPr>
              <a:defRPr/>
            </a:pPr>
            <a:fld id="{F9AD1304-FB76-AB4C-A4FA-FE04BD3816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effectLst>
            <a:outerShdw blurRad="50800" dist="12700" dir="2700000" sx="100500" sy="100500" algn="tl" rotWithShape="0">
              <a:prstClr val="black">
                <a:alpha val="60000"/>
              </a:prstClr>
            </a:outerShdw>
          </a:effectLst>
          <a:latin typeface="+mj-lt"/>
          <a:ea typeface="ＭＳ Ｐゴシック" charset="0"/>
          <a:cs typeface="ＭＳ Ｐゴシック" charset="0"/>
        </a:defRPr>
      </a:lvl1pPr>
      <a:lvl2pPr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Perpetua Titling MT" charset="0"/>
          <a:ea typeface="ＭＳ Ｐゴシック" charset="0"/>
          <a:cs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Perpetua Titling MT" charset="0"/>
          <a:ea typeface="ＭＳ Ｐゴシック" charset="0"/>
          <a:cs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Perpetua Titling MT" charset="0"/>
          <a:ea typeface="ＭＳ Ｐゴシック" charset="0"/>
          <a:cs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Perpetua Titling MT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Perpetua Titling MT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Perpetua Titling MT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Perpetua Titling MT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Perpetua Titling MT" charset="0"/>
          <a:ea typeface="ＭＳ Ｐゴシック" charset="0"/>
          <a:cs typeface="ＭＳ Ｐゴシック" charset="0"/>
        </a:defRPr>
      </a:lvl9pPr>
    </p:titleStyle>
    <p:bodyStyle>
      <a:lvl1pPr marL="282575" indent="-282575" algn="l" rtl="0" fontAlgn="base">
        <a:spcBef>
          <a:spcPts val="2000"/>
        </a:spcBef>
        <a:spcAft>
          <a:spcPct val="0"/>
        </a:spcAft>
        <a:buFont typeface="Calisto MT" charset="0"/>
        <a:buChar char="•"/>
        <a:defRPr sz="24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ＭＳ Ｐゴシック" charset="0"/>
          <a:cs typeface="ＭＳ Ｐゴシック" charset="0"/>
        </a:defRPr>
      </a:lvl1pPr>
      <a:lvl2pPr marL="577850" indent="-295275" algn="l" rtl="0" fontAlgn="base">
        <a:spcBef>
          <a:spcPts val="600"/>
        </a:spcBef>
        <a:spcAft>
          <a:spcPct val="0"/>
        </a:spcAft>
        <a:buClr>
          <a:srgbClr val="858585"/>
        </a:buClr>
        <a:buFont typeface="Calisto MT" charset="0"/>
        <a:buChar char="•"/>
        <a:defRPr sz="22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ＭＳ Ｐゴシック" charset="0"/>
          <a:cs typeface="+mn-cs"/>
        </a:defRPr>
      </a:lvl2pPr>
      <a:lvl3pPr marL="860425" indent="-282575" algn="l" rtl="0" fontAlgn="base">
        <a:spcBef>
          <a:spcPts val="600"/>
        </a:spcBef>
        <a:spcAft>
          <a:spcPct val="0"/>
        </a:spcAft>
        <a:buFont typeface="Calisto MT" charset="0"/>
        <a:buChar char="•"/>
        <a:defRPr sz="20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ＭＳ Ｐゴシック" charset="0"/>
          <a:cs typeface="+mn-cs"/>
        </a:defRPr>
      </a:lvl3pPr>
      <a:lvl4pPr marL="1143000" indent="-282575" algn="l" rtl="0" fontAlgn="base">
        <a:spcBef>
          <a:spcPts val="600"/>
        </a:spcBef>
        <a:spcAft>
          <a:spcPct val="0"/>
        </a:spcAft>
        <a:buClr>
          <a:srgbClr val="858585"/>
        </a:buClr>
        <a:buFont typeface="Calisto MT" charset="0"/>
        <a:buChar char="•"/>
        <a:defRPr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ＭＳ Ｐゴシック" charset="0"/>
          <a:cs typeface="+mn-cs"/>
        </a:defRPr>
      </a:lvl4pPr>
      <a:lvl5pPr marL="1425575" indent="-282575" algn="l" rtl="0" fontAlgn="base">
        <a:spcBef>
          <a:spcPts val="600"/>
        </a:spcBef>
        <a:spcAft>
          <a:spcPct val="0"/>
        </a:spcAft>
        <a:buFont typeface="Calisto MT" charset="0"/>
        <a:buChar char="•"/>
        <a:defRPr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ＭＳ Ｐゴシック" charset="0"/>
          <a:cs typeface="+mn-cs"/>
        </a:defRPr>
      </a:lvl5pPr>
      <a:lvl6pPr marL="1711325" indent="-280988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6pPr>
      <a:lvl7pPr marL="2000250" indent="-2809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7pPr>
      <a:lvl8pPr marL="2290763" indent="-280988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8pPr>
      <a:lvl9pPr marL="2571750" indent="-2809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3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3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3501008"/>
            <a:ext cx="9144000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9463" y="1484313"/>
            <a:ext cx="7583487" cy="1657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b="1" dirty="0" smtClean="0">
                <a:ea typeface="+mj-ea"/>
                <a:cs typeface="+mj-cs"/>
              </a:rPr>
              <a:t>Why should I Study My Bible?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088" y="4581525"/>
            <a:ext cx="7583487" cy="1752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3200" dirty="0" smtClean="0">
                <a:ea typeface="+mn-ea"/>
                <a:cs typeface="+mn-cs"/>
              </a:rPr>
              <a:t>1. Because of what it is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3200" dirty="0" smtClean="0">
                <a:ea typeface="+mn-ea"/>
                <a:cs typeface="+mn-cs"/>
              </a:rPr>
              <a:t>2. Because it demands a response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3200" dirty="0" smtClean="0">
                <a:ea typeface="+mn-ea"/>
                <a:cs typeface="+mn-cs"/>
              </a:rPr>
              <a:t>3. Because it is pleasing to the Lord</a:t>
            </a:r>
          </a:p>
        </p:txBody>
      </p:sp>
      <p:pic>
        <p:nvPicPr>
          <p:cNvPr id="5" name="Picture 4" descr="qrcode.3029493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1512168" cy="15121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07504" y="3501008"/>
            <a:ext cx="8928992" cy="3293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917700"/>
            <a:ext cx="8785225" cy="147002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3600" b="1" dirty="0" smtClean="0">
                <a:ea typeface="+mj-ea"/>
                <a:cs typeface="+mj-cs"/>
              </a:rPr>
              <a:t>given by inspiration of God 		</a:t>
            </a:r>
            <a:r>
              <a:rPr lang="en-GB" sz="1800" b="1" i="1" dirty="0" smtClean="0">
                <a:ea typeface="+mj-ea"/>
                <a:cs typeface="+mj-cs"/>
              </a:rPr>
              <a:t>2 Timothy 3:16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95536" y="3689350"/>
            <a:ext cx="8243888" cy="3168650"/>
          </a:xfrm>
        </p:spPr>
        <p:txBody>
          <a:bodyPr/>
          <a:lstStyle/>
          <a:p>
            <a:pPr fontAlgn="auto">
              <a:spcBef>
                <a:spcPct val="1500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We believe that the scriptures are ‘God-breathed’.</a:t>
            </a:r>
          </a:p>
          <a:p>
            <a:pPr fontAlgn="auto">
              <a:spcBef>
                <a:spcPct val="1500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We believe in plenary inspiration – it is all of God.</a:t>
            </a:r>
          </a:p>
          <a:p>
            <a:pPr fontAlgn="auto">
              <a:spcBef>
                <a:spcPct val="1500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We believe in verbal inspiration – every word is of God, not merely the ideas, even though we see the writer’s character.</a:t>
            </a:r>
          </a:p>
          <a:p>
            <a:pPr fontAlgn="auto">
              <a:spcBef>
                <a:spcPct val="1500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It is distinct from any other (sacred) and utterly free of error.</a:t>
            </a:r>
          </a:p>
          <a:p>
            <a:pPr fontAlgn="auto">
              <a:spcBef>
                <a:spcPct val="1500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‘Holy men of God spoke as they were moved by the Holy Spirit.’ </a:t>
            </a:r>
            <a:r>
              <a:rPr lang="en-GB" i="1" dirty="0" smtClean="0">
                <a:ea typeface="+mn-ea"/>
                <a:cs typeface="+mn-cs"/>
              </a:rPr>
              <a:t>1 Peter 1:21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2843808" y="1340768"/>
            <a:ext cx="3467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GB" sz="2800" dirty="0">
                <a:latin typeface="+mn-lt"/>
                <a:cs typeface="+mn-cs"/>
              </a:rPr>
              <a:t>The Bible is</a:t>
            </a:r>
          </a:p>
        </p:txBody>
      </p:sp>
      <p:sp>
        <p:nvSpPr>
          <p:cNvPr id="2" name="Rectangle 1"/>
          <p:cNvSpPr/>
          <p:nvPr/>
        </p:nvSpPr>
        <p:spPr>
          <a:xfrm>
            <a:off x="2771800" y="188640"/>
            <a:ext cx="3534054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3200" i="1" dirty="0" smtClean="0">
                <a:latin typeface="+mn-lt"/>
              </a:rPr>
              <a:t>Because </a:t>
            </a:r>
            <a:r>
              <a:rPr lang="en-GB" sz="3200" i="1" dirty="0">
                <a:latin typeface="+mn-lt"/>
              </a:rPr>
              <a:t>of what it is</a:t>
            </a:r>
          </a:p>
        </p:txBody>
      </p:sp>
      <p:pic>
        <p:nvPicPr>
          <p:cNvPr id="7" name="Picture 6" descr="qrcode.3029493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936104" cy="936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2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2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2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3501009"/>
            <a:ext cx="9144000" cy="3338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9463" y="1917700"/>
            <a:ext cx="7583487" cy="1470025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GB" b="1" dirty="0" smtClean="0">
                <a:ea typeface="+mj-ea"/>
                <a:cs typeface="+mj-cs"/>
              </a:rPr>
              <a:t>Pure, </a:t>
            </a:r>
            <a:r>
              <a:rPr lang="en-GB" b="1" dirty="0" smtClean="0">
                <a:ea typeface="+mj-ea"/>
                <a:cs typeface="+mj-cs"/>
              </a:rPr>
              <a:t>PERFECT, </a:t>
            </a:r>
            <a:r>
              <a:rPr lang="en-GB" b="1" dirty="0" smtClean="0">
                <a:ea typeface="+mj-ea"/>
                <a:cs typeface="+mj-cs"/>
              </a:rPr>
              <a:t>SURE</a:t>
            </a:r>
            <a:br>
              <a:rPr lang="en-GB" b="1" dirty="0" smtClean="0">
                <a:ea typeface="+mj-ea"/>
                <a:cs typeface="+mj-cs"/>
              </a:rPr>
            </a:br>
            <a:r>
              <a:rPr lang="en-GB" sz="2000" b="1" i="1" dirty="0" smtClean="0">
                <a:ea typeface="+mj-ea"/>
                <a:cs typeface="+mj-cs"/>
              </a:rPr>
              <a:t>Proverbs 30:5,6; PSALM 19:7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512" y="3717032"/>
            <a:ext cx="8784976" cy="2880320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100" dirty="0" smtClean="0">
                <a:ea typeface="+mn-ea"/>
                <a:cs typeface="+mn-cs"/>
              </a:rPr>
              <a:t>It is ‘found pure’ – it has been tested and refined.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100" dirty="0" smtClean="0">
                <a:ea typeface="+mn-ea"/>
                <a:cs typeface="+mn-cs"/>
              </a:rPr>
              <a:t>The Word of God passes every test it is put under.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100" dirty="0" smtClean="0">
                <a:ea typeface="+mn-ea"/>
                <a:cs typeface="+mn-cs"/>
              </a:rPr>
              <a:t>There is no defect in it whatsoever and nothing can be added.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sz="2100" dirty="0" smtClean="0"/>
              <a:t>It </a:t>
            </a:r>
            <a:r>
              <a:rPr lang="en-GB" sz="2100" dirty="0"/>
              <a:t>is sure, steadfast and certain – we can rely upon it completely.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sz="2100" dirty="0"/>
              <a:t>It changes lives – converts / restores and brings wisdom / rejoicing / enlightenment.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100" dirty="0" smtClean="0">
                <a:ea typeface="+mn-ea"/>
                <a:cs typeface="+mn-cs"/>
              </a:rPr>
              <a:t>‘Whatever I command you, be careful to observe it; you shall not add to it nor take away from it.’ </a:t>
            </a:r>
            <a:r>
              <a:rPr lang="en-GB" sz="1700" i="1" dirty="0" err="1" smtClean="0">
                <a:ea typeface="+mn-ea"/>
                <a:cs typeface="+mn-cs"/>
              </a:rPr>
              <a:t>Deut</a:t>
            </a:r>
            <a:r>
              <a:rPr lang="en-GB" sz="1700" i="1" dirty="0" smtClean="0">
                <a:ea typeface="+mn-ea"/>
                <a:cs typeface="+mn-cs"/>
              </a:rPr>
              <a:t> 12:32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2843808" y="1124744"/>
            <a:ext cx="3467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GB" sz="2600" dirty="0">
                <a:latin typeface="+mn-lt"/>
                <a:cs typeface="+mn-cs"/>
              </a:rPr>
              <a:t>The Word of God is...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395288" y="188913"/>
            <a:ext cx="8424862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000" i="1" dirty="0">
                <a:latin typeface="+mn-lt"/>
                <a:cs typeface="+mn-cs"/>
              </a:rPr>
              <a:t>With such completeness in itself, that no part can be dispensed with, there is neither need nor room for any additional part or parts. </a:t>
            </a:r>
            <a:r>
              <a:rPr lang="en-GB" sz="1600" i="1" dirty="0" err="1">
                <a:latin typeface="+mn-lt"/>
                <a:cs typeface="+mn-cs"/>
              </a:rPr>
              <a:t>Collett</a:t>
            </a:r>
            <a:endParaRPr lang="en-GB" sz="1600" i="1" dirty="0">
              <a:latin typeface="+mn-lt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550223"/>
            <a:ext cx="1651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1400" i="1" dirty="0" smtClean="0">
                <a:solidFill>
                  <a:srgbClr val="333333"/>
                </a:solidFill>
                <a:latin typeface="+mn-lt"/>
              </a:rPr>
              <a:t>Because </a:t>
            </a:r>
            <a:r>
              <a:rPr lang="en-GB" sz="1400" i="1" dirty="0">
                <a:solidFill>
                  <a:srgbClr val="333333"/>
                </a:solidFill>
                <a:latin typeface="+mn-lt"/>
              </a:rPr>
              <a:t>of what it 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7034" y="3428999"/>
            <a:ext cx="9151034" cy="3434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50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9463" y="1917700"/>
            <a:ext cx="7583487" cy="1470025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GB" sz="3600" b="1" dirty="0" smtClean="0">
                <a:ea typeface="+mj-ea"/>
                <a:cs typeface="+mj-cs"/>
              </a:rPr>
              <a:t>lives and abides for ever</a:t>
            </a:r>
            <a:br>
              <a:rPr lang="en-GB" sz="3600" b="1" dirty="0" smtClean="0">
                <a:ea typeface="+mj-ea"/>
                <a:cs typeface="+mj-cs"/>
              </a:rPr>
            </a:br>
            <a:r>
              <a:rPr lang="en-GB" sz="2000" b="1" i="1" dirty="0" smtClean="0">
                <a:ea typeface="+mj-ea"/>
                <a:cs typeface="+mj-cs"/>
              </a:rPr>
              <a:t>1 Peter 1:23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077072"/>
            <a:ext cx="9144000" cy="2304256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This is in complete contrast to everything of man – which withers and falls away </a:t>
            </a:r>
            <a:r>
              <a:rPr lang="en-GB" sz="1600" i="1" dirty="0" smtClean="0">
                <a:ea typeface="+mn-ea"/>
                <a:cs typeface="+mn-cs"/>
              </a:rPr>
              <a:t>v24</a:t>
            </a:r>
            <a:endParaRPr lang="en-GB" sz="2400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It is alive and it remains – it will never die and never fade away.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‘The word of the Lord endures for ever.’ </a:t>
            </a:r>
            <a:r>
              <a:rPr lang="en-GB" sz="1600" i="1" dirty="0" smtClean="0">
                <a:ea typeface="+mn-ea"/>
                <a:cs typeface="+mn-cs"/>
              </a:rPr>
              <a:t>v25</a:t>
            </a:r>
            <a:endParaRPr lang="en-GB" sz="1600" i="1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GB" sz="2400" dirty="0">
                <a:ea typeface="+mn-ea"/>
                <a:cs typeface="+mn-cs"/>
              </a:rPr>
              <a:t>This is the same word that we first believed – it has not </a:t>
            </a:r>
            <a:r>
              <a:rPr lang="en-GB" sz="2400" dirty="0" smtClean="0">
                <a:ea typeface="+mn-ea"/>
                <a:cs typeface="+mn-cs"/>
              </a:rPr>
              <a:t>changed.</a:t>
            </a:r>
            <a:endParaRPr lang="en-GB" sz="2400" dirty="0">
              <a:ea typeface="+mn-ea"/>
              <a:cs typeface="+mn-cs"/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2843808" y="1124744"/>
            <a:ext cx="3467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GB" sz="2600" dirty="0">
                <a:latin typeface="+mn-lt"/>
                <a:cs typeface="+mn-cs"/>
              </a:rPr>
              <a:t>The Word of God...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395288" y="188913"/>
            <a:ext cx="84248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i="1" dirty="0">
                <a:latin typeface="+mn-lt"/>
                <a:cs typeface="+mn-cs"/>
              </a:rPr>
              <a:t>When this life is but a memory, God’s Word will still stand. </a:t>
            </a:r>
            <a:r>
              <a:rPr lang="en-GB" sz="1400" i="1" dirty="0">
                <a:latin typeface="+mn-lt"/>
                <a:cs typeface="+mn-cs"/>
              </a:rPr>
              <a:t>Bennett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0223"/>
            <a:ext cx="1651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1400" i="1" dirty="0" smtClean="0">
                <a:solidFill>
                  <a:srgbClr val="333333"/>
                </a:solidFill>
                <a:latin typeface="+mn-lt"/>
              </a:rPr>
              <a:t>Because </a:t>
            </a:r>
            <a:r>
              <a:rPr lang="en-GB" sz="1400" i="1" dirty="0">
                <a:solidFill>
                  <a:srgbClr val="333333"/>
                </a:solidFill>
                <a:latin typeface="+mn-lt"/>
              </a:rPr>
              <a:t>of what it 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9984" y="3429000"/>
            <a:ext cx="9109012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9463" y="1917700"/>
            <a:ext cx="7583487" cy="1470025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GB" sz="4000" b="1" dirty="0" smtClean="0">
                <a:ea typeface="+mj-ea"/>
                <a:cs typeface="+mj-cs"/>
              </a:rPr>
              <a:t>living and powerful </a:t>
            </a:r>
            <a:r>
              <a:rPr lang="en-GB" sz="2000" b="1" i="1" dirty="0" smtClean="0">
                <a:ea typeface="+mj-ea"/>
                <a:cs typeface="+mj-cs"/>
              </a:rPr>
              <a:t>Hebrews 4:12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45024"/>
            <a:ext cx="9144000" cy="25908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Because it is alive, it is powerful – remember how often Israel knew the powerful sword of the living God.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It is sharper than a sword: piercing, uncompromising.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It is capable of dividing soul and spirit – distinguishing that which is natural from that which is spiritual.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It exposes our every thought and motive – we are laid bare before God.</a:t>
            </a: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2843808" y="1124744"/>
            <a:ext cx="3467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GB" sz="2600" dirty="0">
                <a:latin typeface="+mn-lt"/>
                <a:cs typeface="+mn-cs"/>
              </a:rPr>
              <a:t>The Word of God is...</a:t>
            </a: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395288" y="188913"/>
            <a:ext cx="84248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i="1" dirty="0">
                <a:solidFill>
                  <a:srgbClr val="FFFFFF"/>
                </a:solidFill>
                <a:latin typeface="+mn-lt"/>
                <a:cs typeface="+mn-cs"/>
              </a:rPr>
              <a:t>‘And take…the sword of the Spirit, which is the Word of God.’ </a:t>
            </a:r>
            <a:r>
              <a:rPr lang="en-GB" i="1" dirty="0" err="1">
                <a:solidFill>
                  <a:srgbClr val="FFFFFF"/>
                </a:solidFill>
                <a:latin typeface="+mn-lt"/>
                <a:cs typeface="+mn-cs"/>
              </a:rPr>
              <a:t>Eph</a:t>
            </a:r>
            <a:r>
              <a:rPr lang="en-GB" i="1" dirty="0">
                <a:solidFill>
                  <a:srgbClr val="FFFFFF"/>
                </a:solidFill>
                <a:latin typeface="+mn-lt"/>
                <a:cs typeface="+mn-cs"/>
              </a:rPr>
              <a:t> 6:17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0223"/>
            <a:ext cx="1651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1400" i="1" dirty="0" smtClean="0">
                <a:solidFill>
                  <a:srgbClr val="333333"/>
                </a:solidFill>
                <a:latin typeface="+mn-lt"/>
              </a:rPr>
              <a:t>Because </a:t>
            </a:r>
            <a:r>
              <a:rPr lang="en-GB" sz="1400" i="1" dirty="0">
                <a:solidFill>
                  <a:srgbClr val="333333"/>
                </a:solidFill>
                <a:latin typeface="+mn-lt"/>
              </a:rPr>
              <a:t>of what it 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21976" y="3429000"/>
            <a:ext cx="9122024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9463" y="1917700"/>
            <a:ext cx="7583487" cy="1470025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GB" sz="4000" b="1" dirty="0" smtClean="0">
                <a:ea typeface="+mj-ea"/>
                <a:cs typeface="+mj-cs"/>
              </a:rPr>
              <a:t>not chained</a:t>
            </a:r>
            <a:br>
              <a:rPr lang="en-GB" sz="4000" b="1" dirty="0" smtClean="0">
                <a:ea typeface="+mj-ea"/>
                <a:cs typeface="+mj-cs"/>
              </a:rPr>
            </a:br>
            <a:r>
              <a:rPr lang="en-GB" sz="2000" b="1" i="1" dirty="0" smtClean="0">
                <a:ea typeface="+mj-ea"/>
                <a:cs typeface="+mj-cs"/>
              </a:rPr>
              <a:t>2 Timothy 2:9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717032"/>
            <a:ext cx="9144000" cy="2734816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200" dirty="0" smtClean="0">
                <a:ea typeface="+mn-ea"/>
                <a:cs typeface="+mn-cs"/>
              </a:rPr>
              <a:t>As human beings we have many limitations.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200" dirty="0" smtClean="0">
                <a:ea typeface="+mn-ea"/>
                <a:cs typeface="+mn-cs"/>
              </a:rPr>
              <a:t>Paul is in chains as he writes to Timothy.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200" dirty="0" smtClean="0">
                <a:ea typeface="+mn-ea"/>
                <a:cs typeface="+mn-cs"/>
              </a:rPr>
              <a:t>The Word of God cannot be restrained even though his servants may be.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200" dirty="0" smtClean="0">
                <a:ea typeface="+mn-ea"/>
                <a:cs typeface="+mn-cs"/>
              </a:rPr>
              <a:t>The word chained/bound is also translated ‘hanged’ in five other places – nothing can be done to limit or eradicate the scope and effects of God’s Word.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2843808" y="1124744"/>
            <a:ext cx="3467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GB" sz="2600" i="1" dirty="0">
                <a:solidFill>
                  <a:srgbClr val="FFFFFF"/>
                </a:solidFill>
                <a:latin typeface="+mn-lt"/>
                <a:cs typeface="+mn-cs"/>
              </a:rPr>
              <a:t>The Word of God is...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50223"/>
            <a:ext cx="1651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1400" i="1" dirty="0" smtClean="0">
                <a:solidFill>
                  <a:srgbClr val="333333"/>
                </a:solidFill>
                <a:latin typeface="+mn-lt"/>
              </a:rPr>
              <a:t>Because </a:t>
            </a:r>
            <a:r>
              <a:rPr lang="en-GB" sz="1400" i="1" dirty="0">
                <a:solidFill>
                  <a:srgbClr val="333333"/>
                </a:solidFill>
                <a:latin typeface="+mn-lt"/>
              </a:rPr>
              <a:t>of what it 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30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9463" y="1917700"/>
            <a:ext cx="7583487" cy="1470025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GB" sz="4000" b="1" dirty="0" smtClean="0">
                <a:ea typeface="+mj-ea"/>
                <a:cs typeface="+mj-cs"/>
              </a:rPr>
              <a:t>able to bring salvation</a:t>
            </a:r>
            <a:r>
              <a:rPr lang="en-GB" dirty="0" smtClean="0">
                <a:ea typeface="+mj-ea"/>
                <a:cs typeface="+mj-cs"/>
              </a:rPr>
              <a:t/>
            </a:r>
            <a:br>
              <a:rPr lang="en-GB" dirty="0" smtClean="0">
                <a:ea typeface="+mj-ea"/>
                <a:cs typeface="+mj-cs"/>
              </a:rPr>
            </a:br>
            <a:r>
              <a:rPr lang="en-GB" sz="2200" b="1" i="1" dirty="0" smtClean="0">
                <a:ea typeface="+mj-ea"/>
                <a:cs typeface="+mj-cs"/>
              </a:rPr>
              <a:t>2 Timothy 3:15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512" y="3861048"/>
            <a:ext cx="8784976" cy="25908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The Scriptures bring wisdom that points people to salvation through faith in Christ.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This is the whole essence of the Bible – to make Christ known to men and women.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There is nowhere else to look for salvation.  So many books claim to provide salvation, only this one can!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2843808" y="1124744"/>
            <a:ext cx="3467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GB" sz="2600" dirty="0">
                <a:latin typeface="+mn-lt"/>
                <a:cs typeface="+mn-cs"/>
              </a:rPr>
              <a:t>The Word of God is...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395288" y="188913"/>
            <a:ext cx="84248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i="1" dirty="0">
                <a:solidFill>
                  <a:srgbClr val="FFFFFF"/>
                </a:solidFill>
                <a:latin typeface="+mn-lt"/>
                <a:cs typeface="+mn-cs"/>
              </a:rPr>
              <a:t>So many hunger, so many blind.  Starving for words they must wait in the night, to open a Bible and move </a:t>
            </a:r>
            <a:r>
              <a:rPr lang="en-GB" i="1" dirty="0" err="1">
                <a:solidFill>
                  <a:srgbClr val="FFFFFF"/>
                </a:solidFill>
                <a:latin typeface="+mn-lt"/>
                <a:cs typeface="+mn-cs"/>
              </a:rPr>
              <a:t>t’wards</a:t>
            </a:r>
            <a:r>
              <a:rPr lang="en-GB" i="1" dirty="0">
                <a:solidFill>
                  <a:srgbClr val="FFFFFF"/>
                </a:solidFill>
                <a:latin typeface="+mn-lt"/>
                <a:cs typeface="+mn-cs"/>
              </a:rPr>
              <a:t> the light. </a:t>
            </a:r>
            <a:r>
              <a:rPr lang="en-GB" sz="1400" i="1" dirty="0">
                <a:solidFill>
                  <a:srgbClr val="FFFFFF"/>
                </a:solidFill>
                <a:latin typeface="+mn-lt"/>
                <a:cs typeface="+mn-cs"/>
              </a:rPr>
              <a:t>Card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0223"/>
            <a:ext cx="1651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1400" i="1" dirty="0" smtClean="0">
                <a:solidFill>
                  <a:srgbClr val="333333"/>
                </a:solidFill>
                <a:latin typeface="+mn-lt"/>
              </a:rPr>
              <a:t>Because </a:t>
            </a:r>
            <a:r>
              <a:rPr lang="en-GB" sz="1400" i="1" dirty="0">
                <a:solidFill>
                  <a:srgbClr val="333333"/>
                </a:solidFill>
                <a:latin typeface="+mn-lt"/>
              </a:rPr>
              <a:t>of what it 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3428999"/>
            <a:ext cx="9144000" cy="3447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9463" y="1917700"/>
            <a:ext cx="7583487" cy="1470025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GB" sz="4000" b="1" dirty="0" smtClean="0">
                <a:ea typeface="+mj-ea"/>
                <a:cs typeface="+mj-cs"/>
              </a:rPr>
              <a:t>a lamp and a light</a:t>
            </a:r>
            <a:br>
              <a:rPr lang="en-GB" sz="4000" b="1" dirty="0" smtClean="0">
                <a:ea typeface="+mj-ea"/>
                <a:cs typeface="+mj-cs"/>
              </a:rPr>
            </a:br>
            <a:r>
              <a:rPr lang="en-GB" sz="2000" b="1" i="1" dirty="0" smtClean="0">
                <a:ea typeface="+mj-ea"/>
                <a:cs typeface="+mj-cs"/>
              </a:rPr>
              <a:t>Psalm 119:105</a:t>
            </a:r>
            <a:endParaRPr lang="en-GB" sz="2400" b="1" i="1" dirty="0" smtClean="0">
              <a:ea typeface="+mj-ea"/>
              <a:cs typeface="+mj-cs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789040"/>
            <a:ext cx="9144000" cy="25908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It is something that illuminates.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The lamp shows the feet the next steps to make.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The light shows the path to the final destination.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The Word of God provides us with the guidance and direction that we desperately need in our lives.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‘The entrance of Your words gives light.’ </a:t>
            </a:r>
            <a:r>
              <a:rPr lang="en-GB" sz="1400" i="1" dirty="0" smtClean="0">
                <a:ea typeface="+mn-ea"/>
                <a:cs typeface="+mn-cs"/>
              </a:rPr>
              <a:t>Psalm 119:130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2915816" y="1268760"/>
            <a:ext cx="3467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GB" sz="2600" dirty="0">
                <a:latin typeface="+mn-lt"/>
                <a:cs typeface="+mn-cs"/>
              </a:rPr>
              <a:t>The Word of God is...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1258888" y="188913"/>
            <a:ext cx="66262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i="1" dirty="0">
                <a:solidFill>
                  <a:srgbClr val="FFFFFF"/>
                </a:solidFill>
                <a:latin typeface="+mn-lt"/>
                <a:cs typeface="+mn-cs"/>
              </a:rPr>
              <a:t>Each man should use the Word of God…that he may see his way and what lies in it.  </a:t>
            </a:r>
            <a:r>
              <a:rPr lang="en-GB" sz="1400" i="1" dirty="0">
                <a:solidFill>
                  <a:srgbClr val="FFFFFF"/>
                </a:solidFill>
                <a:latin typeface="+mn-lt"/>
                <a:cs typeface="+mn-cs"/>
              </a:rPr>
              <a:t>Spurgeon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0223"/>
            <a:ext cx="1651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1400" i="1" dirty="0" smtClean="0">
                <a:solidFill>
                  <a:srgbClr val="333333"/>
                </a:solidFill>
                <a:latin typeface="+mn-lt"/>
              </a:rPr>
              <a:t>Because </a:t>
            </a:r>
            <a:r>
              <a:rPr lang="en-GB" sz="1400" i="1" dirty="0">
                <a:solidFill>
                  <a:srgbClr val="333333"/>
                </a:solidFill>
                <a:latin typeface="+mn-lt"/>
              </a:rPr>
              <a:t>of what it 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3410477"/>
            <a:ext cx="9144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9463" y="1917700"/>
            <a:ext cx="7583487" cy="1470025"/>
          </a:xfrm>
        </p:spPr>
        <p:txBody>
          <a:bodyPr/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GB" sz="4000" b="1" dirty="0" smtClean="0">
                <a:ea typeface="+mj-ea"/>
                <a:cs typeface="+mj-cs"/>
              </a:rPr>
              <a:t>Profitable</a:t>
            </a:r>
            <a:r>
              <a:rPr lang="en-GB" dirty="0" smtClean="0">
                <a:ea typeface="+mj-ea"/>
                <a:cs typeface="+mj-cs"/>
              </a:rPr>
              <a:t/>
            </a:r>
            <a:br>
              <a:rPr lang="en-GB" dirty="0" smtClean="0">
                <a:ea typeface="+mj-ea"/>
                <a:cs typeface="+mj-cs"/>
              </a:rPr>
            </a:br>
            <a:r>
              <a:rPr lang="en-GB" sz="1800" b="1" i="1" dirty="0" smtClean="0">
                <a:ea typeface="+mj-ea"/>
                <a:cs typeface="+mj-cs"/>
              </a:rPr>
              <a:t>2 Timothy 3:16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573016"/>
            <a:ext cx="9144000" cy="295232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There is something for us in this book – if all these things are true, it must be profitable; useful; </a:t>
            </a:r>
            <a:r>
              <a:rPr lang="en-GB" sz="2400" dirty="0" smtClean="0">
                <a:ea typeface="+mn-ea"/>
                <a:cs typeface="+mn-cs"/>
              </a:rPr>
              <a:t>do </a:t>
            </a:r>
            <a:r>
              <a:rPr lang="en-GB" sz="2400" dirty="0" smtClean="0">
                <a:ea typeface="+mn-ea"/>
                <a:cs typeface="+mn-cs"/>
              </a:rPr>
              <a:t>us good.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For doctrine – teaching us what we should do.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For reproof – testing our lives against God’s standard and bringing conviction.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For correction – putting right what is wrong.</a:t>
            </a:r>
          </a:p>
          <a:p>
            <a:pPr fontAlgn="auto"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For instruction – training us in God’s standards.</a:t>
            </a: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2843808" y="1340768"/>
            <a:ext cx="3467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GB" sz="2600" dirty="0">
                <a:latin typeface="+mn-lt"/>
                <a:cs typeface="+mn-cs"/>
              </a:rPr>
              <a:t>The Word of God is...</a:t>
            </a:r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395288" y="188913"/>
            <a:ext cx="84248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i="1" dirty="0">
                <a:solidFill>
                  <a:srgbClr val="FFFFFF"/>
                </a:solidFill>
                <a:latin typeface="+mn-lt"/>
                <a:cs typeface="+mn-cs"/>
              </a:rPr>
              <a:t>Open to us Thy Word, Thy precious thoughts reveal,</a:t>
            </a:r>
          </a:p>
          <a:p>
            <a:pPr algn="ctr">
              <a:defRPr/>
            </a:pPr>
            <a:r>
              <a:rPr lang="en-GB" i="1" dirty="0">
                <a:solidFill>
                  <a:srgbClr val="FFFFFF"/>
                </a:solidFill>
                <a:latin typeface="+mn-lt"/>
                <a:cs typeface="+mn-cs"/>
              </a:rPr>
              <a:t>Thy purposes and ways explain, and teach us all Thy will. </a:t>
            </a:r>
            <a:r>
              <a:rPr lang="en-GB" sz="1400" i="1" dirty="0" err="1">
                <a:solidFill>
                  <a:srgbClr val="FFFFFF"/>
                </a:solidFill>
                <a:latin typeface="+mn-lt"/>
                <a:cs typeface="+mn-cs"/>
              </a:rPr>
              <a:t>Webley</a:t>
            </a:r>
            <a:endParaRPr lang="en-GB" sz="1400" i="1" dirty="0">
              <a:solidFill>
                <a:srgbClr val="FFFFFF"/>
              </a:solidFill>
              <a:latin typeface="+mn-lt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550223"/>
            <a:ext cx="1651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1400" i="1" dirty="0" smtClean="0">
                <a:solidFill>
                  <a:schemeClr val="bg2"/>
                </a:solidFill>
                <a:latin typeface="+mn-lt"/>
              </a:rPr>
              <a:t>Because </a:t>
            </a:r>
            <a:r>
              <a:rPr lang="en-GB" sz="1400" i="1" dirty="0">
                <a:solidFill>
                  <a:schemeClr val="bg2"/>
                </a:solidFill>
                <a:latin typeface="+mn-lt"/>
              </a:rPr>
              <a:t>of what it 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7632" y="3429000"/>
            <a:ext cx="9144000" cy="3487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9463" y="1917700"/>
            <a:ext cx="7583487" cy="1470025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GB" sz="4000" b="1" dirty="0" smtClean="0">
                <a:ea typeface="+mj-ea"/>
                <a:cs typeface="+mj-cs"/>
              </a:rPr>
              <a:t>Making it of no effect</a:t>
            </a:r>
            <a:br>
              <a:rPr lang="en-GB" sz="4000" b="1" dirty="0" smtClean="0">
                <a:ea typeface="+mj-ea"/>
                <a:cs typeface="+mj-cs"/>
              </a:rPr>
            </a:br>
            <a:r>
              <a:rPr lang="en-GB" sz="2000" b="1" i="1" dirty="0" smtClean="0">
                <a:ea typeface="+mj-ea"/>
                <a:cs typeface="+mj-cs"/>
              </a:rPr>
              <a:t>Mark 7:13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429000"/>
            <a:ext cx="9144000" cy="3094856"/>
          </a:xfrm>
        </p:spPr>
        <p:txBody>
          <a:bodyPr>
            <a:noAutofit/>
          </a:bodyPr>
          <a:lstStyle/>
          <a:p>
            <a:pPr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200" dirty="0" smtClean="0">
                <a:ea typeface="+mn-ea"/>
                <a:cs typeface="+mn-cs"/>
              </a:rPr>
              <a:t>We start here with a word of caution.</a:t>
            </a:r>
          </a:p>
          <a:p>
            <a:pPr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200" dirty="0" smtClean="0">
                <a:ea typeface="+mn-ea"/>
                <a:cs typeface="+mn-cs"/>
              </a:rPr>
              <a:t>The idea behind this phrase is literally to ‘deprive of authority’.</a:t>
            </a:r>
          </a:p>
          <a:p>
            <a:pPr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200" dirty="0" smtClean="0">
                <a:ea typeface="+mn-ea"/>
                <a:cs typeface="+mn-cs"/>
              </a:rPr>
              <a:t>What a tragedy if this is what happens - if we forget all that has gone before and we, by our traditions, nullify the authority of God’s Word.</a:t>
            </a:r>
          </a:p>
          <a:p>
            <a:pPr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200" dirty="0" smtClean="0">
                <a:ea typeface="+mn-ea"/>
                <a:cs typeface="+mn-cs"/>
              </a:rPr>
              <a:t>Let us challenge everything by the Word of God and not by the ‘tradition of the elders’ (v5)</a:t>
            </a:r>
          </a:p>
          <a:p>
            <a:pPr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200" dirty="0" smtClean="0">
                <a:ea typeface="+mn-ea"/>
                <a:cs typeface="+mn-cs"/>
              </a:rPr>
              <a:t>God save us from being Pharisees.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2771800" y="1124744"/>
            <a:ext cx="3467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GB" sz="2600" dirty="0">
                <a:latin typeface="+mn-lt"/>
                <a:cs typeface="+mn-cs"/>
              </a:rPr>
              <a:t>The Word of God</a:t>
            </a: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323528" y="6381328"/>
            <a:ext cx="84248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i="1" dirty="0">
                <a:solidFill>
                  <a:srgbClr val="800000"/>
                </a:solidFill>
                <a:latin typeface="+mn-lt"/>
                <a:cs typeface="+mn-cs"/>
              </a:rPr>
              <a:t>For you shut up the kingdom of heaven against men. </a:t>
            </a:r>
            <a:r>
              <a:rPr lang="en-GB" sz="1400" i="1" dirty="0">
                <a:solidFill>
                  <a:srgbClr val="800000"/>
                </a:solidFill>
                <a:latin typeface="+mn-lt"/>
                <a:cs typeface="+mn-cs"/>
              </a:rPr>
              <a:t>Matthew 23:13</a:t>
            </a:r>
          </a:p>
        </p:txBody>
      </p:sp>
      <p:sp>
        <p:nvSpPr>
          <p:cNvPr id="6" name="Rectangle 5"/>
          <p:cNvSpPr/>
          <p:nvPr/>
        </p:nvSpPr>
        <p:spPr>
          <a:xfrm>
            <a:off x="1763688" y="29065"/>
            <a:ext cx="56187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3600" i="1" dirty="0" smtClean="0">
                <a:latin typeface="+mn-lt"/>
              </a:rPr>
              <a:t>Because it demands a response</a:t>
            </a:r>
            <a:endParaRPr lang="en-GB" sz="3600" i="1" dirty="0">
              <a:latin typeface="+mn-lt"/>
            </a:endParaRPr>
          </a:p>
        </p:txBody>
      </p:sp>
      <p:pic>
        <p:nvPicPr>
          <p:cNvPr id="8" name="Picture 7" descr="qrcode.3029493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936104" cy="936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7150" y="3429000"/>
            <a:ext cx="913685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9463" y="1917700"/>
            <a:ext cx="7583487" cy="1470025"/>
          </a:xfrm>
        </p:spPr>
        <p:txBody>
          <a:bodyPr/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GB" sz="4000" b="1" dirty="0" smtClean="0">
                <a:ea typeface="+mj-ea"/>
                <a:cs typeface="+mj-cs"/>
              </a:rPr>
              <a:t>Delight in it</a:t>
            </a:r>
            <a:br>
              <a:rPr lang="en-GB" sz="4000" b="1" dirty="0" smtClean="0">
                <a:ea typeface="+mj-ea"/>
                <a:cs typeface="+mj-cs"/>
              </a:rPr>
            </a:br>
            <a:r>
              <a:rPr lang="en-GB" sz="2000" b="1" i="1" dirty="0" smtClean="0">
                <a:ea typeface="+mj-ea"/>
                <a:cs typeface="+mj-cs"/>
              </a:rPr>
              <a:t>Psalm 1:2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512" y="3933056"/>
            <a:ext cx="8784976" cy="2518792"/>
          </a:xfrm>
        </p:spPr>
        <p:txBody>
          <a:bodyPr>
            <a:normAutofit/>
          </a:bodyPr>
          <a:lstStyle/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This clearly indicates that the reader takes great pleasure in the text.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How much do I really enjoy God’s Word?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How much does it become a chore?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There are so many things in which I find pleasure for a season but here is something that should always be a delight.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2843808" y="1340768"/>
            <a:ext cx="3467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GB" sz="2600" dirty="0">
                <a:latin typeface="+mn-lt"/>
                <a:cs typeface="+mn-cs"/>
              </a:rPr>
              <a:t>The Word of God</a:t>
            </a:r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323528" y="188640"/>
            <a:ext cx="84248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i="1" dirty="0">
                <a:solidFill>
                  <a:srgbClr val="FFFFFF"/>
                </a:solidFill>
                <a:latin typeface="+mn-lt"/>
                <a:cs typeface="+mn-cs"/>
              </a:rPr>
              <a:t>Loving delight in the law which no prosperity, nor adversity, nor the world, nor the prince of it, can either take away or destroy. </a:t>
            </a:r>
            <a:r>
              <a:rPr lang="en-GB" sz="1400" i="1" dirty="0">
                <a:solidFill>
                  <a:srgbClr val="FFFFFF"/>
                </a:solidFill>
                <a:latin typeface="+mn-lt"/>
                <a:cs typeface="+mn-cs"/>
              </a:rPr>
              <a:t>Luther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50223"/>
            <a:ext cx="22999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1400" i="1" dirty="0" smtClean="0">
                <a:solidFill>
                  <a:schemeClr val="bg2"/>
                </a:solidFill>
                <a:latin typeface="+mn-lt"/>
              </a:rPr>
              <a:t>Because it demands a response</a:t>
            </a:r>
            <a:endParaRPr lang="en-GB" sz="1400" i="1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9463" y="1917700"/>
            <a:ext cx="7583487" cy="1470025"/>
          </a:xfrm>
        </p:spPr>
        <p:txBody>
          <a:bodyPr/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GB" sz="4400" b="1" dirty="0" smtClean="0">
                <a:ea typeface="+mj-ea"/>
                <a:cs typeface="+mj-cs"/>
              </a:rPr>
              <a:t>Meditate in it</a:t>
            </a:r>
            <a:br>
              <a:rPr lang="en-GB" sz="4400" b="1" dirty="0" smtClean="0">
                <a:ea typeface="+mj-ea"/>
                <a:cs typeface="+mj-cs"/>
              </a:rPr>
            </a:br>
            <a:r>
              <a:rPr lang="en-GB" sz="2000" b="1" i="1" dirty="0" smtClean="0">
                <a:ea typeface="+mj-ea"/>
                <a:cs typeface="+mj-cs"/>
              </a:rPr>
              <a:t>Psalm 1:2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504" y="4149080"/>
            <a:ext cx="8756104" cy="2088232"/>
          </a:xfrm>
        </p:spPr>
        <p:txBody>
          <a:bodyPr>
            <a:normAutofit/>
          </a:bodyPr>
          <a:lstStyle/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‘Meditate’ appears in various forms on 21 occasions in the Psalms.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This is possibly an onomatopoeic word that reflected the sighing and low sounds that may be made while musing upon a text.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How much time do we really spend meditating on God’s Word and communing with him?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2843808" y="1268760"/>
            <a:ext cx="3467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GB" sz="2600" dirty="0">
                <a:latin typeface="+mn-lt"/>
                <a:cs typeface="+mn-cs"/>
              </a:rPr>
              <a:t>The Word of God</a:t>
            </a:r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395288" y="188913"/>
            <a:ext cx="84248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i="1" dirty="0">
                <a:solidFill>
                  <a:srgbClr val="FFFFFF"/>
                </a:solidFill>
                <a:latin typeface="+mn-lt"/>
                <a:cs typeface="+mn-cs"/>
              </a:rPr>
              <a:t>The blessed man who so continually meditates will be like a firmly planted tree…flourishing by the refreshing rivers of communion with God. </a:t>
            </a:r>
            <a:r>
              <a:rPr lang="en-GB" sz="1400" i="1" dirty="0" err="1">
                <a:solidFill>
                  <a:srgbClr val="FFFFFF"/>
                </a:solidFill>
                <a:latin typeface="+mn-lt"/>
                <a:cs typeface="+mn-cs"/>
              </a:rPr>
              <a:t>Flanigan</a:t>
            </a:r>
            <a:endParaRPr lang="en-GB" sz="1400" i="1" dirty="0">
              <a:solidFill>
                <a:srgbClr val="FFFFFF"/>
              </a:solidFill>
              <a:latin typeface="+mn-lt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550223"/>
            <a:ext cx="22999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1400" i="1" dirty="0" smtClean="0">
                <a:solidFill>
                  <a:schemeClr val="bg2"/>
                </a:solidFill>
                <a:latin typeface="+mn-lt"/>
              </a:rPr>
              <a:t>Because it demands a response</a:t>
            </a:r>
            <a:endParaRPr lang="en-GB" sz="1400" i="1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17789"/>
          <a:stretch/>
        </p:blipFill>
        <p:spPr>
          <a:xfrm>
            <a:off x="3830" y="3429000"/>
            <a:ext cx="9140170" cy="3429000"/>
          </a:xfrm>
          <a:prstGeom prst="rect">
            <a:avLst/>
          </a:prstGeom>
        </p:spPr>
      </p:pic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9463" y="1917700"/>
            <a:ext cx="7583487" cy="1470025"/>
          </a:xfrm>
        </p:spPr>
        <p:txBody>
          <a:bodyPr/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GB" sz="4400" b="1" dirty="0" smtClean="0">
                <a:ea typeface="+mj-ea"/>
                <a:cs typeface="+mj-cs"/>
              </a:rPr>
              <a:t>Live by it</a:t>
            </a:r>
            <a:br>
              <a:rPr lang="en-GB" sz="4400" b="1" dirty="0" smtClean="0">
                <a:ea typeface="+mj-ea"/>
                <a:cs typeface="+mj-cs"/>
              </a:rPr>
            </a:br>
            <a:r>
              <a:rPr lang="en-GB" sz="2000" b="1" i="1" dirty="0" smtClean="0">
                <a:ea typeface="+mj-ea"/>
                <a:cs typeface="+mj-cs"/>
              </a:rPr>
              <a:t>Luke 4:4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504" y="3933056"/>
            <a:ext cx="8928992" cy="2565400"/>
          </a:xfrm>
        </p:spPr>
        <p:txBody>
          <a:bodyPr>
            <a:noAutofit/>
          </a:bodyPr>
          <a:lstStyle/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The words of the Lord Jesus facing temptation.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The Word of God should be my daily food to live by.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I need it for sustenance, for vitality and for health.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I would not neglect to eat regularly – how much more the Word of God?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It is my milk </a:t>
            </a:r>
            <a:r>
              <a:rPr lang="en-GB" i="1" dirty="0" smtClean="0">
                <a:ea typeface="+mn-ea"/>
                <a:cs typeface="+mn-cs"/>
              </a:rPr>
              <a:t>1 Peter 2:2</a:t>
            </a:r>
            <a:r>
              <a:rPr lang="en-GB" sz="2400" dirty="0" smtClean="0">
                <a:ea typeface="+mn-ea"/>
                <a:cs typeface="+mn-cs"/>
              </a:rPr>
              <a:t> and my meat </a:t>
            </a:r>
            <a:r>
              <a:rPr lang="en-GB" i="1" dirty="0" smtClean="0">
                <a:ea typeface="+mn-ea"/>
                <a:cs typeface="+mn-cs"/>
              </a:rPr>
              <a:t>1 </a:t>
            </a:r>
            <a:r>
              <a:rPr lang="en-GB" i="1" dirty="0" err="1" smtClean="0">
                <a:ea typeface="+mn-ea"/>
                <a:cs typeface="+mn-cs"/>
              </a:rPr>
              <a:t>Cor</a:t>
            </a:r>
            <a:r>
              <a:rPr lang="en-GB" i="1" dirty="0" smtClean="0">
                <a:ea typeface="+mn-ea"/>
                <a:cs typeface="+mn-cs"/>
              </a:rPr>
              <a:t> 3:2</a:t>
            </a:r>
            <a:r>
              <a:rPr lang="en-GB" sz="2400" dirty="0" smtClean="0">
                <a:ea typeface="+mn-ea"/>
                <a:cs typeface="+mn-cs"/>
              </a:rPr>
              <a:t>.  I need to be taking the solid food.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2843808" y="1124744"/>
            <a:ext cx="3467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GB" sz="2600" dirty="0">
                <a:latin typeface="+mn-lt"/>
                <a:cs typeface="+mn-cs"/>
              </a:rPr>
              <a:t>The Word of God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0223"/>
            <a:ext cx="22999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1400" i="1" dirty="0" smtClean="0">
                <a:solidFill>
                  <a:schemeClr val="bg2"/>
                </a:solidFill>
                <a:latin typeface="+mn-lt"/>
              </a:rPr>
              <a:t>Because it demands a response</a:t>
            </a:r>
            <a:endParaRPr lang="en-GB" sz="1400" i="1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3428999"/>
            <a:ext cx="9144000" cy="3449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9463" y="1917700"/>
            <a:ext cx="7583487" cy="1470025"/>
          </a:xfrm>
        </p:spPr>
        <p:txBody>
          <a:bodyPr/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GB" b="1" dirty="0" smtClean="0">
                <a:ea typeface="+mj-ea"/>
                <a:cs typeface="+mj-cs"/>
              </a:rPr>
              <a:t>Keep it</a:t>
            </a:r>
            <a:br>
              <a:rPr lang="en-GB" b="1" dirty="0" smtClean="0">
                <a:ea typeface="+mj-ea"/>
                <a:cs typeface="+mj-cs"/>
              </a:rPr>
            </a:br>
            <a:r>
              <a:rPr lang="en-GB" sz="2400" b="1" i="1" dirty="0" smtClean="0">
                <a:ea typeface="+mj-ea"/>
                <a:cs typeface="+mj-cs"/>
              </a:rPr>
              <a:t>Luke 11:28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504" y="3717032"/>
            <a:ext cx="8891934" cy="2808312"/>
          </a:xfrm>
        </p:spPr>
        <p:txBody>
          <a:bodyPr>
            <a:noAutofit/>
          </a:bodyPr>
          <a:lstStyle/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We need to guard and protect that which we have gleaned from God’s Word.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The devil loves to snatch what God wants us to hold.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We need to hold it in such regard that we cling to it for all we are worth.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Simply to hear it is not enough – we have to actively hold on and we will only do so by diligent study.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2843808" y="1124744"/>
            <a:ext cx="3467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GB" sz="2600" dirty="0">
                <a:latin typeface="+mn-lt"/>
                <a:cs typeface="+mn-cs"/>
              </a:rPr>
              <a:t>The Word of God</a:t>
            </a: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395288" y="188913"/>
            <a:ext cx="84248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i="1" dirty="0">
                <a:solidFill>
                  <a:srgbClr val="FFFFFF"/>
                </a:solidFill>
                <a:latin typeface="+mn-lt"/>
                <a:cs typeface="+mn-cs"/>
              </a:rPr>
              <a:t>Hold fast the pattern of sound words which you have heard from me. </a:t>
            </a:r>
            <a:r>
              <a:rPr lang="en-GB" sz="1400" i="1" dirty="0">
                <a:solidFill>
                  <a:srgbClr val="FFFFFF"/>
                </a:solidFill>
                <a:latin typeface="+mn-lt"/>
                <a:cs typeface="+mn-cs"/>
              </a:rPr>
              <a:t>2 Tim 1:13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50223"/>
            <a:ext cx="22999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1400" i="1" dirty="0" smtClean="0">
                <a:solidFill>
                  <a:schemeClr val="bg2"/>
                </a:solidFill>
                <a:latin typeface="+mn-lt"/>
              </a:rPr>
              <a:t>Because it demands a response</a:t>
            </a:r>
            <a:endParaRPr lang="en-GB" sz="1400" i="1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3442285"/>
            <a:ext cx="9144000" cy="3384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9463" y="1917700"/>
            <a:ext cx="7583487" cy="1470025"/>
          </a:xfrm>
        </p:spPr>
        <p:txBody>
          <a:bodyPr/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GB" sz="4400" b="1" dirty="0" smtClean="0">
                <a:ea typeface="+mj-ea"/>
                <a:cs typeface="+mj-cs"/>
              </a:rPr>
              <a:t>Hope in it</a:t>
            </a:r>
            <a:br>
              <a:rPr lang="en-GB" sz="4400" b="1" dirty="0" smtClean="0">
                <a:ea typeface="+mj-ea"/>
                <a:cs typeface="+mj-cs"/>
              </a:rPr>
            </a:br>
            <a:r>
              <a:rPr lang="en-GB" sz="2000" b="1" i="1" dirty="0" smtClean="0">
                <a:ea typeface="+mj-ea"/>
                <a:cs typeface="+mj-cs"/>
              </a:rPr>
              <a:t>Psalm 119:81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504" y="3933056"/>
            <a:ext cx="8892058" cy="2590800"/>
          </a:xfrm>
        </p:spPr>
        <p:txBody>
          <a:bodyPr>
            <a:normAutofit/>
          </a:bodyPr>
          <a:lstStyle/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There are times when we feel all is against us.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Here the Psalmist is looking for comfort and deliverance.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He discovers his only hope is in God’s Word.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Do I turn to it for help in the daily trials of life or do I look for hope in all the wrong places?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When all else seems hopeless, I can hope in it.</a:t>
            </a: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2843808" y="1124744"/>
            <a:ext cx="3467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GB" sz="2600" dirty="0">
                <a:latin typeface="+mn-lt"/>
                <a:cs typeface="+mn-cs"/>
              </a:rPr>
              <a:t>The Word of God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323528" y="188640"/>
            <a:ext cx="84248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i="1" dirty="0">
                <a:solidFill>
                  <a:srgbClr val="FFFFFF"/>
                </a:solidFill>
                <a:latin typeface="+mn-lt"/>
                <a:cs typeface="+mn-cs"/>
              </a:rPr>
              <a:t>I hope in your Word. </a:t>
            </a:r>
            <a:r>
              <a:rPr lang="en-GB" sz="1400" i="1" dirty="0">
                <a:solidFill>
                  <a:srgbClr val="FFFFFF"/>
                </a:solidFill>
                <a:latin typeface="+mn-lt"/>
                <a:cs typeface="+mn-cs"/>
              </a:rPr>
              <a:t>Psalm 119:81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50223"/>
            <a:ext cx="22999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1400" i="1" dirty="0" smtClean="0">
                <a:solidFill>
                  <a:schemeClr val="bg2"/>
                </a:solidFill>
                <a:latin typeface="+mn-lt"/>
              </a:rPr>
              <a:t>Because it demands a response</a:t>
            </a:r>
            <a:endParaRPr lang="en-GB" sz="1400" i="1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3454400"/>
            <a:ext cx="9144000" cy="340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9463" y="1917700"/>
            <a:ext cx="7583487" cy="1470025"/>
          </a:xfrm>
        </p:spPr>
        <p:txBody>
          <a:bodyPr/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GB" sz="4400" b="1" dirty="0" smtClean="0">
                <a:ea typeface="+mj-ea"/>
                <a:cs typeface="+mj-cs"/>
              </a:rPr>
              <a:t>Preach it … Speak </a:t>
            </a:r>
            <a:r>
              <a:rPr lang="en-GB" sz="4400" b="1" dirty="0">
                <a:ea typeface="+mj-ea"/>
                <a:cs typeface="+mj-cs"/>
              </a:rPr>
              <a:t>it </a:t>
            </a:r>
            <a:br>
              <a:rPr lang="en-GB" sz="4400" b="1" dirty="0">
                <a:ea typeface="+mj-ea"/>
                <a:cs typeface="+mj-cs"/>
              </a:rPr>
            </a:br>
            <a:r>
              <a:rPr lang="en-GB" sz="2000" b="1" i="1" dirty="0" smtClean="0">
                <a:ea typeface="+mj-ea"/>
                <a:cs typeface="+mj-cs"/>
              </a:rPr>
              <a:t>2 Timothy 4:2</a:t>
            </a:r>
            <a:r>
              <a:rPr lang="en-GB" sz="2000" b="1" i="1" dirty="0">
                <a:ea typeface="+mj-ea"/>
                <a:cs typeface="+mj-cs"/>
              </a:rPr>
              <a:t> </a:t>
            </a:r>
            <a:r>
              <a:rPr lang="en-GB" sz="2000" b="1" i="1" dirty="0" smtClean="0">
                <a:ea typeface="+mj-ea"/>
                <a:cs typeface="+mj-cs"/>
              </a:rPr>
              <a:t>  </a:t>
            </a:r>
            <a:r>
              <a:rPr lang="en-GB" sz="2000" b="1" i="1" dirty="0">
                <a:ea typeface="+mj-ea"/>
                <a:cs typeface="+mj-cs"/>
              </a:rPr>
              <a:t>	</a:t>
            </a:r>
            <a:r>
              <a:rPr lang="en-GB" sz="2000" b="1" i="1" dirty="0" smtClean="0">
                <a:ea typeface="+mj-ea"/>
                <a:cs typeface="+mj-cs"/>
              </a:rPr>
              <a:t>	     Acts 4:31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512" y="3645024"/>
            <a:ext cx="8684096" cy="3096344"/>
          </a:xfrm>
        </p:spPr>
        <p:txBody>
          <a:bodyPr>
            <a:normAutofit/>
          </a:bodyPr>
          <a:lstStyle/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Although the world may seem indifferent, still we are to herald it forth.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We are to convince, rebuke, exhort – these are all a vital part of the preaching of the Word.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Wherever they went they talked boldly to others.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How often are we guilty of being apologetic in our presentation of God’s Word to others?</a:t>
            </a: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2843808" y="1124744"/>
            <a:ext cx="3467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GB" sz="2600" dirty="0">
                <a:latin typeface="+mn-lt"/>
                <a:cs typeface="+mn-cs"/>
              </a:rPr>
              <a:t>The Word of God</a:t>
            </a: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395288" y="188913"/>
            <a:ext cx="84248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i="1" dirty="0">
                <a:latin typeface="+mn-lt"/>
                <a:cs typeface="+mn-cs"/>
              </a:rPr>
              <a:t>I preached as never sure to preach again, and as a dying man to dying men. </a:t>
            </a:r>
            <a:r>
              <a:rPr lang="en-GB" sz="1400" i="1" dirty="0">
                <a:latin typeface="+mn-lt"/>
                <a:cs typeface="+mn-cs"/>
              </a:rPr>
              <a:t>Rutherford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50223"/>
            <a:ext cx="22999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1400" i="1" dirty="0" smtClean="0">
                <a:solidFill>
                  <a:schemeClr val="bg2"/>
                </a:solidFill>
                <a:latin typeface="+mn-lt"/>
              </a:rPr>
              <a:t>Because it demands a response</a:t>
            </a:r>
            <a:endParaRPr lang="en-GB" sz="1400" i="1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24012" y="3429000"/>
            <a:ext cx="9144000" cy="3420695"/>
          </a:xfrm>
          <a:prstGeom prst="rect">
            <a:avLst/>
          </a:prstGeom>
        </p:spPr>
      </p:pic>
      <p:sp>
        <p:nvSpPr>
          <p:cNvPr id="61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9463" y="1917700"/>
            <a:ext cx="7583487" cy="1470025"/>
          </a:xfrm>
        </p:spPr>
        <p:txBody>
          <a:bodyPr/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GB" sz="4400" b="1" dirty="0" smtClean="0">
                <a:ea typeface="+mj-ea"/>
                <a:cs typeface="+mj-cs"/>
              </a:rPr>
              <a:t>Teach it</a:t>
            </a:r>
            <a:br>
              <a:rPr lang="en-GB" sz="4400" b="1" dirty="0" smtClean="0">
                <a:ea typeface="+mj-ea"/>
                <a:cs typeface="+mj-cs"/>
              </a:rPr>
            </a:br>
            <a:r>
              <a:rPr lang="en-GB" sz="2000" b="1" i="1" dirty="0" smtClean="0">
                <a:ea typeface="+mj-ea"/>
                <a:cs typeface="+mj-cs"/>
              </a:rPr>
              <a:t>Acts 18:11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504" y="3933056"/>
            <a:ext cx="8928992" cy="2590800"/>
          </a:xfrm>
        </p:spPr>
        <p:txBody>
          <a:bodyPr>
            <a:normAutofit/>
          </a:bodyPr>
          <a:lstStyle/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The Word of God needs to be delivered in such a way that others can learn.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Here Paul continues for a year and six months.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The teaching must have been consecutive, thorough and relevant to their needs.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In the verses that follow we discover that it clearly had an impact.</a:t>
            </a: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2843808" y="1124744"/>
            <a:ext cx="3467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GB" sz="2600" dirty="0">
                <a:latin typeface="+mn-lt"/>
                <a:cs typeface="+mn-cs"/>
              </a:rPr>
              <a:t>The Word of God</a:t>
            </a:r>
          </a:p>
        </p:txBody>
      </p:sp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395288" y="188913"/>
            <a:ext cx="84248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i="1" dirty="0">
                <a:solidFill>
                  <a:srgbClr val="FFFFFF"/>
                </a:solidFill>
                <a:latin typeface="+mn-lt"/>
                <a:cs typeface="+mn-cs"/>
              </a:rPr>
              <a:t>Oh, teach me Lord, that I may teach the precious things thou dost impart </a:t>
            </a:r>
          </a:p>
          <a:p>
            <a:pPr algn="ctr">
              <a:defRPr/>
            </a:pPr>
            <a:r>
              <a:rPr lang="en-GB" sz="1400" i="1" dirty="0" err="1">
                <a:solidFill>
                  <a:srgbClr val="FFFFFF"/>
                </a:solidFill>
                <a:latin typeface="+mn-lt"/>
                <a:cs typeface="+mn-cs"/>
              </a:rPr>
              <a:t>Havergal</a:t>
            </a:r>
            <a:endParaRPr lang="en-GB" sz="1400" i="1" dirty="0">
              <a:solidFill>
                <a:srgbClr val="FFFFFF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773" y="3429000"/>
            <a:ext cx="9144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24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9463" y="1917700"/>
            <a:ext cx="7583487" cy="1470025"/>
          </a:xfrm>
        </p:spPr>
        <p:txBody>
          <a:bodyPr/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GB" sz="4400" b="1" dirty="0" smtClean="0">
                <a:ea typeface="+mj-ea"/>
                <a:cs typeface="+mj-cs"/>
              </a:rPr>
              <a:t>Do it</a:t>
            </a:r>
            <a:br>
              <a:rPr lang="en-GB" sz="4400" b="1" dirty="0" smtClean="0">
                <a:ea typeface="+mj-ea"/>
                <a:cs typeface="+mj-cs"/>
              </a:rPr>
            </a:br>
            <a:r>
              <a:rPr lang="en-GB" sz="2000" b="1" i="1" dirty="0" smtClean="0">
                <a:ea typeface="+mj-ea"/>
                <a:cs typeface="+mj-cs"/>
              </a:rPr>
              <a:t>James 1:22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512" y="3789040"/>
            <a:ext cx="8677051" cy="2806824"/>
          </a:xfrm>
        </p:spPr>
        <p:txBody>
          <a:bodyPr>
            <a:noAutofit/>
          </a:bodyPr>
          <a:lstStyle/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We hear so much and we perhaps try to listen well.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But what impact does it make?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The reading and study of the Word of God should lead to real results in our lives.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Why make excuses?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Why respond in the wrong way?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 typeface="Calisto MT" pitchFamily="18" charset="0"/>
              <a:buNone/>
              <a:defRPr/>
            </a:pPr>
            <a:r>
              <a:rPr lang="en-GB" sz="2400" dirty="0" smtClean="0">
                <a:ea typeface="+mn-ea"/>
                <a:cs typeface="+mn-cs"/>
              </a:rPr>
              <a:t>JUST DO IT!</a:t>
            </a: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2843808" y="1124744"/>
            <a:ext cx="3467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GB" sz="2600" dirty="0">
                <a:latin typeface="+mn-lt"/>
                <a:cs typeface="+mn-cs"/>
              </a:rPr>
              <a:t>The Word of God</a:t>
            </a:r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395288" y="188913"/>
            <a:ext cx="842486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i="1" dirty="0">
                <a:solidFill>
                  <a:srgbClr val="FFFFFF"/>
                </a:solidFill>
                <a:latin typeface="+mn-lt"/>
                <a:cs typeface="+mn-cs"/>
              </a:rPr>
              <a:t>He who has an ear, let him hear… </a:t>
            </a:r>
            <a:r>
              <a:rPr lang="en-GB" sz="1400" i="1" dirty="0">
                <a:solidFill>
                  <a:srgbClr val="FFFFFF"/>
                </a:solidFill>
                <a:latin typeface="+mn-lt"/>
                <a:cs typeface="+mn-cs"/>
              </a:rPr>
              <a:t>Revelation 2:</a:t>
            </a:r>
            <a:r>
              <a:rPr lang="en-GB" sz="1400" i="1" dirty="0" smtClean="0">
                <a:solidFill>
                  <a:srgbClr val="FFFFFF"/>
                </a:solidFill>
                <a:latin typeface="+mn-lt"/>
                <a:cs typeface="+mn-cs"/>
              </a:rPr>
              <a:t>7</a:t>
            </a:r>
          </a:p>
          <a:p>
            <a:pPr algn="ctr">
              <a:defRPr/>
            </a:pPr>
            <a:r>
              <a:rPr lang="en-GB" i="1" dirty="0">
                <a:solidFill>
                  <a:srgbClr val="FFFFFF"/>
                </a:solidFill>
                <a:latin typeface="+mn-lt"/>
                <a:cs typeface="+mn-cs"/>
              </a:rPr>
              <a:t>My mother and my brothers are these who hear the word of God and do it.  </a:t>
            </a:r>
            <a:r>
              <a:rPr lang="en-GB" sz="1400" i="1" dirty="0">
                <a:solidFill>
                  <a:srgbClr val="FFFFFF"/>
                </a:solidFill>
                <a:latin typeface="+mn-lt"/>
                <a:cs typeface="+mn-cs"/>
              </a:rPr>
              <a:t>Luke 8:</a:t>
            </a:r>
            <a:r>
              <a:rPr lang="en-GB" sz="1400" i="1" dirty="0" smtClean="0">
                <a:solidFill>
                  <a:srgbClr val="FFFFFF"/>
                </a:solidFill>
                <a:latin typeface="+mn-lt"/>
                <a:cs typeface="+mn-cs"/>
              </a:rPr>
              <a:t>21</a:t>
            </a:r>
            <a:endParaRPr lang="en-GB" sz="1400" i="1" dirty="0">
              <a:solidFill>
                <a:srgbClr val="FFFFFF"/>
              </a:solidFill>
              <a:latin typeface="+mn-lt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550223"/>
            <a:ext cx="22999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1400" i="1" dirty="0" smtClean="0">
                <a:solidFill>
                  <a:schemeClr val="bg2"/>
                </a:solidFill>
                <a:latin typeface="+mn-lt"/>
              </a:rPr>
              <a:t>Because it demands a response</a:t>
            </a:r>
            <a:endParaRPr lang="en-GB" sz="1400" i="1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sz="3600" b="1" dirty="0" smtClean="0">
                <a:ea typeface="+mj-ea"/>
                <a:cs typeface="+mj-cs"/>
              </a:rPr>
              <a:t>The Word of God is...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471988"/>
          </a:xfrm>
        </p:spPr>
        <p:txBody>
          <a:bodyPr>
            <a:normAutofit fontScale="85000" lnSpcReduction="2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Calisto MT" pitchFamily="18" charset="0"/>
              <a:buChar char="•"/>
              <a:defRPr/>
            </a:pPr>
            <a:r>
              <a:rPr lang="en-GB" sz="2800" smtClean="0">
                <a:ea typeface="+mn-ea"/>
                <a:cs typeface="+mn-cs"/>
              </a:rPr>
              <a:t>given by inspiration of God </a:t>
            </a:r>
            <a:r>
              <a:rPr lang="en-GB" sz="1600" i="1" smtClean="0">
                <a:ea typeface="+mn-ea"/>
                <a:cs typeface="+mn-cs"/>
              </a:rPr>
              <a:t>2 Timothy 3:16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Calisto MT" pitchFamily="18" charset="0"/>
              <a:buChar char="•"/>
              <a:defRPr/>
            </a:pPr>
            <a:r>
              <a:rPr lang="en-GB" sz="2800" smtClean="0">
                <a:ea typeface="+mn-ea"/>
                <a:cs typeface="+mn-cs"/>
              </a:rPr>
              <a:t>pure </a:t>
            </a:r>
            <a:r>
              <a:rPr lang="en-GB" sz="1600" i="1" smtClean="0">
                <a:ea typeface="+mn-ea"/>
                <a:cs typeface="+mn-cs"/>
              </a:rPr>
              <a:t>Proverbs 30:5,6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Calisto MT" pitchFamily="18" charset="0"/>
              <a:buChar char="•"/>
              <a:defRPr/>
            </a:pPr>
            <a:r>
              <a:rPr lang="en-GB" sz="2800" smtClean="0">
                <a:ea typeface="+mn-ea"/>
                <a:cs typeface="+mn-cs"/>
              </a:rPr>
              <a:t>perfect and sure </a:t>
            </a:r>
            <a:r>
              <a:rPr lang="en-GB" sz="1600" i="1" smtClean="0">
                <a:ea typeface="+mn-ea"/>
                <a:cs typeface="+mn-cs"/>
              </a:rPr>
              <a:t>Psalm 19:7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Calisto MT" pitchFamily="18" charset="0"/>
              <a:buChar char="•"/>
              <a:defRPr/>
            </a:pPr>
            <a:r>
              <a:rPr lang="en-GB" sz="2800" smtClean="0">
                <a:ea typeface="+mn-ea"/>
                <a:cs typeface="+mn-cs"/>
              </a:rPr>
              <a:t>lives and abides for ever </a:t>
            </a:r>
            <a:r>
              <a:rPr lang="en-GB" sz="1600" i="1" smtClean="0">
                <a:ea typeface="+mn-ea"/>
                <a:cs typeface="+mn-cs"/>
              </a:rPr>
              <a:t>1 Peter 1:23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Calisto MT" pitchFamily="18" charset="0"/>
              <a:buChar char="•"/>
              <a:defRPr/>
            </a:pPr>
            <a:r>
              <a:rPr lang="en-GB" sz="2800" smtClean="0">
                <a:ea typeface="+mn-ea"/>
                <a:cs typeface="+mn-cs"/>
              </a:rPr>
              <a:t>living and powerful </a:t>
            </a:r>
            <a:r>
              <a:rPr lang="en-GB" sz="1600" i="1" smtClean="0">
                <a:ea typeface="+mn-ea"/>
                <a:cs typeface="+mn-cs"/>
              </a:rPr>
              <a:t>Hebrews 4:12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Calisto MT" pitchFamily="18" charset="0"/>
              <a:buChar char="•"/>
              <a:defRPr/>
            </a:pPr>
            <a:r>
              <a:rPr lang="en-GB" sz="2800" smtClean="0">
                <a:ea typeface="+mn-ea"/>
                <a:cs typeface="+mn-cs"/>
              </a:rPr>
              <a:t>not chained </a:t>
            </a:r>
            <a:r>
              <a:rPr lang="en-GB" sz="1600" i="1" smtClean="0">
                <a:ea typeface="+mn-ea"/>
                <a:cs typeface="+mn-cs"/>
              </a:rPr>
              <a:t>2 Timothy 2:9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Calisto MT" pitchFamily="18" charset="0"/>
              <a:buChar char="•"/>
              <a:defRPr/>
            </a:pPr>
            <a:r>
              <a:rPr lang="en-GB" sz="2800" smtClean="0">
                <a:ea typeface="+mn-ea"/>
                <a:cs typeface="+mn-cs"/>
              </a:rPr>
              <a:t>able to bring salvation </a:t>
            </a:r>
            <a:r>
              <a:rPr lang="en-GB" sz="1600" i="1" smtClean="0">
                <a:ea typeface="+mn-ea"/>
                <a:cs typeface="+mn-cs"/>
              </a:rPr>
              <a:t>2 Timothy 3:15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Calisto MT" pitchFamily="18" charset="0"/>
              <a:buChar char="•"/>
              <a:defRPr/>
            </a:pPr>
            <a:r>
              <a:rPr lang="en-GB" sz="2800" smtClean="0">
                <a:ea typeface="+mn-ea"/>
                <a:cs typeface="+mn-cs"/>
              </a:rPr>
              <a:t>a lamp to my feet and a light to my path </a:t>
            </a:r>
            <a:r>
              <a:rPr lang="en-GB" sz="1600" i="1" smtClean="0">
                <a:ea typeface="+mn-ea"/>
                <a:cs typeface="+mn-cs"/>
              </a:rPr>
              <a:t>Psalm 119:105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Calisto MT" pitchFamily="18" charset="0"/>
              <a:buChar char="•"/>
              <a:defRPr/>
            </a:pPr>
            <a:r>
              <a:rPr lang="en-GB" sz="2800" smtClean="0">
                <a:ea typeface="+mn-ea"/>
                <a:cs typeface="+mn-cs"/>
              </a:rPr>
              <a:t>profitable </a:t>
            </a:r>
            <a:r>
              <a:rPr lang="en-GB" sz="1600" i="1" smtClean="0">
                <a:ea typeface="+mn-ea"/>
                <a:cs typeface="+mn-cs"/>
              </a:rPr>
              <a:t>2 Timothy 3:16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23970" r="4676"/>
          <a:stretch/>
        </p:blipFill>
        <p:spPr>
          <a:xfrm>
            <a:off x="5076056" y="2780928"/>
            <a:ext cx="3870591" cy="21351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qrcode.3029493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5526360"/>
            <a:ext cx="1331640" cy="13316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/>
      <p:bldP spid="6451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sz="3400" b="1" dirty="0" smtClean="0">
                <a:ea typeface="+mj-ea"/>
                <a:cs typeface="+mj-cs"/>
              </a:rPr>
              <a:t>My response to the Word of God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95536" y="1700808"/>
            <a:ext cx="3950087" cy="2536303"/>
          </a:xfrm>
        </p:spPr>
        <p:txBody>
          <a:bodyPr>
            <a:no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Calisto MT" pitchFamily="18" charset="0"/>
              <a:buChar char="•"/>
              <a:defRPr/>
            </a:pPr>
            <a:r>
              <a:rPr lang="en-GB" dirty="0" smtClean="0">
                <a:ea typeface="+mn-ea"/>
                <a:cs typeface="+mn-cs"/>
              </a:rPr>
              <a:t>Making it of no effect </a:t>
            </a:r>
            <a:r>
              <a:rPr lang="en-GB" sz="1200" i="1" dirty="0" smtClean="0">
                <a:ea typeface="+mn-ea"/>
                <a:cs typeface="+mn-cs"/>
              </a:rPr>
              <a:t>Mark 7:13</a:t>
            </a:r>
            <a:endParaRPr lang="en-GB" dirty="0" smtClean="0">
              <a:ea typeface="+mn-ea"/>
              <a:cs typeface="+mn-cs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Calisto MT" pitchFamily="18" charset="0"/>
              <a:buChar char="•"/>
              <a:defRPr/>
            </a:pPr>
            <a:r>
              <a:rPr lang="en-GB" dirty="0" smtClean="0">
                <a:ea typeface="+mn-ea"/>
                <a:cs typeface="+mn-cs"/>
              </a:rPr>
              <a:t>Delight in it </a:t>
            </a:r>
            <a:r>
              <a:rPr lang="en-GB" sz="1200" i="1" dirty="0" smtClean="0">
                <a:ea typeface="+mn-ea"/>
                <a:cs typeface="+mn-cs"/>
              </a:rPr>
              <a:t>Psalm 1:2</a:t>
            </a:r>
            <a:endParaRPr lang="en-GB" dirty="0" smtClean="0">
              <a:ea typeface="+mn-ea"/>
              <a:cs typeface="+mn-cs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Calisto MT" pitchFamily="18" charset="0"/>
              <a:buChar char="•"/>
              <a:defRPr/>
            </a:pPr>
            <a:r>
              <a:rPr lang="en-GB" dirty="0" smtClean="0">
                <a:ea typeface="+mn-ea"/>
                <a:cs typeface="+mn-cs"/>
              </a:rPr>
              <a:t>Meditate in it </a:t>
            </a:r>
            <a:r>
              <a:rPr lang="en-GB" sz="1200" i="1" dirty="0" smtClean="0">
                <a:ea typeface="+mn-ea"/>
                <a:cs typeface="+mn-cs"/>
              </a:rPr>
              <a:t>Psalm 1:2</a:t>
            </a:r>
            <a:endParaRPr lang="en-GB" dirty="0" smtClean="0">
              <a:ea typeface="+mn-ea"/>
              <a:cs typeface="+mn-cs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Calisto MT" pitchFamily="18" charset="0"/>
              <a:buChar char="•"/>
              <a:defRPr/>
            </a:pPr>
            <a:r>
              <a:rPr lang="en-GB" dirty="0" smtClean="0">
                <a:ea typeface="+mn-ea"/>
                <a:cs typeface="+mn-cs"/>
              </a:rPr>
              <a:t>Live by it </a:t>
            </a:r>
            <a:r>
              <a:rPr lang="en-GB" sz="1200" i="1" dirty="0" smtClean="0">
                <a:ea typeface="+mn-ea"/>
                <a:cs typeface="+mn-cs"/>
              </a:rPr>
              <a:t>Luke 4:4</a:t>
            </a:r>
            <a:endParaRPr lang="en-GB" dirty="0" smtClean="0">
              <a:ea typeface="+mn-ea"/>
              <a:cs typeface="+mn-cs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Calisto MT" pitchFamily="18" charset="0"/>
              <a:buChar char="•"/>
              <a:defRPr/>
            </a:pPr>
            <a:r>
              <a:rPr lang="en-GB" dirty="0" smtClean="0">
                <a:ea typeface="+mn-ea"/>
                <a:cs typeface="+mn-cs"/>
              </a:rPr>
              <a:t>Keep it </a:t>
            </a:r>
            <a:r>
              <a:rPr lang="en-GB" sz="1200" i="1" dirty="0" smtClean="0">
                <a:ea typeface="+mn-ea"/>
                <a:cs typeface="+mn-cs"/>
              </a:rPr>
              <a:t>Luke 11:28</a:t>
            </a:r>
            <a:endParaRPr lang="en-GB" dirty="0" smtClean="0"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8024" y="1700808"/>
            <a:ext cx="4167697" cy="2520280"/>
          </a:xfrm>
        </p:spPr>
        <p:txBody>
          <a:bodyPr>
            <a:no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Calisto MT" pitchFamily="18" charset="0"/>
              <a:buChar char="•"/>
              <a:defRPr/>
            </a:pPr>
            <a:r>
              <a:rPr lang="en-GB" dirty="0"/>
              <a:t>Hope in it </a:t>
            </a:r>
            <a:r>
              <a:rPr lang="en-GB" sz="1200" i="1" dirty="0"/>
              <a:t>Psalm 119:81</a:t>
            </a:r>
            <a:endParaRPr lang="en-GB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Calisto MT" pitchFamily="18" charset="0"/>
              <a:buChar char="•"/>
              <a:defRPr/>
            </a:pPr>
            <a:r>
              <a:rPr lang="en-GB" dirty="0"/>
              <a:t>Preach it </a:t>
            </a:r>
            <a:r>
              <a:rPr lang="en-GB" sz="1200" i="1" dirty="0"/>
              <a:t>2 Timothy 4:2; </a:t>
            </a:r>
            <a:endParaRPr lang="en-GB" sz="1200" i="1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Calisto MT" pitchFamily="18" charset="0"/>
              <a:buChar char="•"/>
              <a:defRPr/>
            </a:pPr>
            <a:r>
              <a:rPr lang="en-GB" dirty="0" smtClean="0"/>
              <a:t>Speak </a:t>
            </a:r>
            <a:r>
              <a:rPr lang="en-GB" dirty="0"/>
              <a:t>it  </a:t>
            </a:r>
            <a:r>
              <a:rPr lang="en-GB" sz="1200" i="1" dirty="0"/>
              <a:t>Acts 4:31</a:t>
            </a:r>
            <a:endParaRPr lang="en-GB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Calisto MT" pitchFamily="18" charset="0"/>
              <a:buChar char="•"/>
              <a:defRPr/>
            </a:pPr>
            <a:r>
              <a:rPr lang="en-GB" dirty="0"/>
              <a:t>Teach it </a:t>
            </a:r>
            <a:r>
              <a:rPr lang="en-GB" sz="1200" i="1" dirty="0"/>
              <a:t>Acts 18:11</a:t>
            </a:r>
            <a:endParaRPr lang="en-GB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Calisto MT" pitchFamily="18" charset="0"/>
              <a:buChar char="•"/>
              <a:defRPr/>
            </a:pPr>
            <a:r>
              <a:rPr lang="en-GB" dirty="0"/>
              <a:t>Do it </a:t>
            </a:r>
            <a:r>
              <a:rPr lang="en-GB" sz="1200" i="1" dirty="0"/>
              <a:t>James 1:</a:t>
            </a:r>
            <a:r>
              <a:rPr lang="en-GB" sz="1200" i="1" dirty="0" smtClean="0"/>
              <a:t>22</a:t>
            </a:r>
            <a:endParaRPr lang="en-GB" sz="1200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3" y="4354166"/>
            <a:ext cx="9144000" cy="2503834"/>
          </a:xfrm>
          <a:prstGeom prst="rect">
            <a:avLst/>
          </a:prstGeom>
        </p:spPr>
      </p:pic>
      <p:pic>
        <p:nvPicPr>
          <p:cNvPr id="6" name="Picture 5" descr="qrcode.3029493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1" y="5526360"/>
            <a:ext cx="1331640" cy="13316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3501008"/>
            <a:ext cx="9144000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9463" y="1484313"/>
            <a:ext cx="7583487" cy="1657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b="1" dirty="0" smtClean="0">
                <a:ea typeface="+mj-ea"/>
                <a:cs typeface="+mj-cs"/>
              </a:rPr>
              <a:t>Why should I Study My Bible?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584" y="4293096"/>
            <a:ext cx="7583487" cy="1752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sz="2800" dirty="0" smtClean="0">
                <a:ea typeface="+mn-ea"/>
                <a:cs typeface="+mn-cs"/>
              </a:rPr>
              <a:t>Study (be diligent) </a:t>
            </a:r>
            <a:r>
              <a:rPr lang="en-GB" sz="2800" dirty="0">
                <a:ea typeface="+mn-ea"/>
                <a:cs typeface="+mn-cs"/>
              </a:rPr>
              <a:t>to </a:t>
            </a:r>
            <a:r>
              <a:rPr lang="en-GB" sz="2800" dirty="0" err="1">
                <a:ea typeface="+mn-ea"/>
                <a:cs typeface="+mn-cs"/>
              </a:rPr>
              <a:t>shew</a:t>
            </a:r>
            <a:r>
              <a:rPr lang="en-GB" sz="2800" dirty="0">
                <a:ea typeface="+mn-ea"/>
                <a:cs typeface="+mn-cs"/>
              </a:rPr>
              <a:t> thyself approved unto God, a workman that </a:t>
            </a:r>
            <a:r>
              <a:rPr lang="en-GB" sz="2800" dirty="0" err="1">
                <a:ea typeface="+mn-ea"/>
                <a:cs typeface="+mn-cs"/>
              </a:rPr>
              <a:t>needeth</a:t>
            </a:r>
            <a:r>
              <a:rPr lang="en-GB" sz="2800" dirty="0">
                <a:ea typeface="+mn-ea"/>
                <a:cs typeface="+mn-cs"/>
              </a:rPr>
              <a:t> not to be ashamed, rightly dividing the word of </a:t>
            </a:r>
            <a:r>
              <a:rPr lang="en-GB" sz="2800" dirty="0" smtClean="0">
                <a:ea typeface="+mn-ea"/>
                <a:cs typeface="+mn-cs"/>
              </a:rPr>
              <a:t>truth  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sz="2000" i="1" dirty="0" smtClean="0">
                <a:ea typeface="+mn-ea"/>
                <a:cs typeface="+mn-cs"/>
              </a:rPr>
              <a:t>2 Timothy 2:15</a:t>
            </a:r>
          </a:p>
        </p:txBody>
      </p:sp>
      <p:sp>
        <p:nvSpPr>
          <p:cNvPr id="5" name="Rectangle 4"/>
          <p:cNvSpPr/>
          <p:nvPr/>
        </p:nvSpPr>
        <p:spPr>
          <a:xfrm>
            <a:off x="1561937" y="29065"/>
            <a:ext cx="60222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3600" i="1" dirty="0" smtClean="0">
                <a:latin typeface="+mn-lt"/>
              </a:rPr>
              <a:t>Because it is pleasing to the Lord</a:t>
            </a:r>
            <a:endParaRPr lang="en-GB" sz="3600" i="1" dirty="0">
              <a:latin typeface="+mn-lt"/>
            </a:endParaRPr>
          </a:p>
        </p:txBody>
      </p:sp>
      <p:pic>
        <p:nvPicPr>
          <p:cNvPr id="6" name="Picture 5" descr="qrcode.3029493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256" y="5733256"/>
            <a:ext cx="1124744" cy="112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52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recedent">
  <a:themeElements>
    <a:clrScheme name="Precedent">
      <a:dk1>
        <a:srgbClr val="921F07"/>
      </a:dk1>
      <a:lt1>
        <a:sysClr val="window" lastClr="FFFFFF"/>
      </a:lt1>
      <a:dk2>
        <a:srgbClr val="333333"/>
      </a:dk2>
      <a:lt2>
        <a:srgbClr val="E5E5D3"/>
      </a:lt2>
      <a:accent1>
        <a:srgbClr val="993232"/>
      </a:accent1>
      <a:accent2>
        <a:srgbClr val="9B6C34"/>
      </a:accent2>
      <a:accent3>
        <a:srgbClr val="736C5D"/>
      </a:accent3>
      <a:accent4>
        <a:srgbClr val="C9972B"/>
      </a:accent4>
      <a:accent5>
        <a:srgbClr val="C95F2B"/>
      </a:accent5>
      <a:accent6>
        <a:srgbClr val="8F7A05"/>
      </a:accent6>
      <a:hlink>
        <a:srgbClr val="933926"/>
      </a:hlink>
      <a:folHlink>
        <a:srgbClr val="916019"/>
      </a:folHlink>
    </a:clrScheme>
    <a:fontScheme name="Precedent">
      <a:majorFont>
        <a:latin typeface="Perpetua Titling MT"/>
        <a:ea typeface=""/>
        <a:cs typeface=""/>
        <a:font script="Jpan" typeface="ＭＳ Ｐ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inorFont>
    </a:fontScheme>
    <a:fmtScheme name="Preceden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tint val="100000"/>
                <a:shade val="30000"/>
                <a:satMod val="135000"/>
              </a:schemeClr>
            </a:gs>
          </a:gsLst>
          <a:path path="circle">
            <a:fillToRect l="70000" t="10000" b="7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5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25400" dir="4800000" sx="103000" sy="103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3000000"/>
            </a:lightRig>
          </a:scene3d>
          <a:sp3d prstMaterial="softEdge">
            <a:bevelT w="0" h="0"/>
          </a:sp3d>
        </a:effectStyle>
        <a:effectStyle>
          <a:effectLst>
            <a:innerShdw blurRad="127000" dist="38100" dir="13200000">
              <a:srgbClr val="000000">
                <a:alpha val="75000"/>
              </a:srgbClr>
            </a:innerShdw>
            <a:outerShdw blurRad="38100" dist="12700" dir="1800000" sx="101000" sy="101000" rotWithShape="0">
              <a:srgbClr val="000000">
                <a:alpha val="40000"/>
              </a:srgbClr>
            </a:outerShdw>
            <a:reflection blurRad="127000" stA="25000" endPos="30000" dist="127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12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shade val="30000"/>
                <a:satMod val="150000"/>
              </a:schemeClr>
            </a:gs>
          </a:gsLst>
          <a:path path="circle">
            <a:fillToRect t="10000" r="70000" b="7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30000"/>
                <a:lumMod val="80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Precedent.thmx</Template>
  <TotalTime>1361</TotalTime>
  <Words>1915</Words>
  <Application>Microsoft Macintosh PowerPoint</Application>
  <PresentationFormat>On-screen Show (4:3)</PresentationFormat>
  <Paragraphs>172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Precedent</vt:lpstr>
      <vt:lpstr>Why should I Study My Bible?</vt:lpstr>
      <vt:lpstr>given by inspiration of God   2 Timothy 3:16</vt:lpstr>
      <vt:lpstr>Pure, PERFECT, SURE Proverbs 30:5,6; PSALM 19:7</vt:lpstr>
      <vt:lpstr>lives and abides for ever 1 Peter 1:23</vt:lpstr>
      <vt:lpstr>living and powerful Hebrews 4:12</vt:lpstr>
      <vt:lpstr>not chained 2 Timothy 2:9</vt:lpstr>
      <vt:lpstr>able to bring salvation 2 Timothy 3:15</vt:lpstr>
      <vt:lpstr>a lamp and a light Psalm 119:105</vt:lpstr>
      <vt:lpstr>Profitable 2 Timothy 3:16</vt:lpstr>
      <vt:lpstr>Making it of no effect Mark 7:13</vt:lpstr>
      <vt:lpstr>Delight in it Psalm 1:2</vt:lpstr>
      <vt:lpstr>Meditate in it Psalm 1:2</vt:lpstr>
      <vt:lpstr>Live by it Luke 4:4</vt:lpstr>
      <vt:lpstr>Keep it Luke 11:28</vt:lpstr>
      <vt:lpstr>Hope in it Psalm 119:81</vt:lpstr>
      <vt:lpstr>Preach it … Speak it  2 Timothy 4:2          Acts 4:31</vt:lpstr>
      <vt:lpstr>Teach it Acts 18:11</vt:lpstr>
      <vt:lpstr>Do it James 1:22</vt:lpstr>
      <vt:lpstr>The Word of God is...</vt:lpstr>
      <vt:lpstr>My response to the Word of God</vt:lpstr>
      <vt:lpstr>Why should I Study My Bible?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Word of God</dc:title>
  <dc:creator>Mark Lacey</dc:creator>
  <cp:lastModifiedBy>Mark Lacey</cp:lastModifiedBy>
  <cp:revision>101</cp:revision>
  <dcterms:created xsi:type="dcterms:W3CDTF">2006-01-02T09:02:58Z</dcterms:created>
  <dcterms:modified xsi:type="dcterms:W3CDTF">2015-07-05T22:39:09Z</dcterms:modified>
</cp:coreProperties>
</file>